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sldIdLst>
    <p:sldId id="256" r:id="rId2"/>
    <p:sldId id="257" r:id="rId3"/>
  </p:sldIdLst>
  <p:sldSz cx="6858000" cy="9144000" type="screen4x3"/>
  <p:notesSz cx="6858000" cy="9144000"/>
  <p:defaultTextStyle>
    <a:defPPr>
      <a:defRPr lang="en-US"/>
    </a:defPPr>
    <a:lvl1pPr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4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4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4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4200" kern="1200">
        <a:solidFill>
          <a:srgbClr val="000000"/>
        </a:solidFill>
        <a:latin typeface="Gill Sans"/>
        <a:ea typeface="ヒラギノ角ゴ ProN W3"/>
        <a:cs typeface="ヒラギノ角ゴ ProN W3"/>
        <a:sym typeface="Gill San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5501" autoAdjust="0"/>
  </p:normalViewPr>
  <p:slideViewPr>
    <p:cSldViewPr>
      <p:cViewPr>
        <p:scale>
          <a:sx n="80" d="100"/>
          <a:sy n="80" d="100"/>
        </p:scale>
        <p:origin x="2016" y="-67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DC071C-3CC1-4CB2-A3E4-90440EB8A95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1F498F0-F5AB-4764-8AC5-06BF81230AE8}">
      <dgm:prSet phldrT="[Text]"/>
      <dgm:spPr>
        <a:solidFill>
          <a:srgbClr val="9900CC"/>
        </a:solidFill>
      </dgm:spPr>
      <dgm:t>
        <a:bodyPr/>
        <a:lstStyle/>
        <a:p>
          <a:r>
            <a:rPr lang="en-US" dirty="0" smtClean="0"/>
            <a:t>Purple Nitrile</a:t>
          </a:r>
          <a:endParaRPr lang="en-US" dirty="0"/>
        </a:p>
      </dgm:t>
    </dgm:pt>
    <dgm:pt modelId="{58EF354C-7283-4934-B029-3344ED3EE871}" type="parTrans" cxnId="{6038A723-343C-4E02-AD5F-59054F5DBA83}">
      <dgm:prSet/>
      <dgm:spPr/>
      <dgm:t>
        <a:bodyPr/>
        <a:lstStyle/>
        <a:p>
          <a:endParaRPr lang="en-US"/>
        </a:p>
      </dgm:t>
    </dgm:pt>
    <dgm:pt modelId="{CC46588D-C55B-46B5-B542-4F5F2C3ACA8D}" type="sibTrans" cxnId="{6038A723-343C-4E02-AD5F-59054F5DBA83}">
      <dgm:prSet/>
      <dgm:spPr/>
      <dgm:t>
        <a:bodyPr/>
        <a:lstStyle/>
        <a:p>
          <a:endParaRPr lang="en-US"/>
        </a:p>
      </dgm:t>
    </dgm:pt>
    <dgm:pt modelId="{C65D61DA-C4CF-45AC-898E-689914798230}">
      <dgm:prSet phldrT="[Text]"/>
      <dgm:spPr>
        <a:solidFill>
          <a:schemeClr val="bg1">
            <a:lumMod val="65000"/>
          </a:schemeClr>
        </a:solidFill>
      </dgm:spPr>
      <dgm:t>
        <a:bodyPr/>
        <a:lstStyle/>
        <a:p>
          <a:r>
            <a:rPr lang="en-US" dirty="0" smtClean="0"/>
            <a:t>Sterling Nitrile</a:t>
          </a:r>
          <a:endParaRPr lang="en-US" dirty="0"/>
        </a:p>
      </dgm:t>
    </dgm:pt>
    <dgm:pt modelId="{6D74B293-D5FE-4073-B526-916ED9FB9DA0}" type="parTrans" cxnId="{4B6394F1-73CB-4107-A84C-E8D2AAD90DF3}">
      <dgm:prSet/>
      <dgm:spPr/>
      <dgm:t>
        <a:bodyPr/>
        <a:lstStyle/>
        <a:p>
          <a:endParaRPr lang="en-US"/>
        </a:p>
      </dgm:t>
    </dgm:pt>
    <dgm:pt modelId="{D9506509-1E61-433D-9E7F-7529F5E78D22}" type="sibTrans" cxnId="{4B6394F1-73CB-4107-A84C-E8D2AAD90DF3}">
      <dgm:prSet/>
      <dgm:spPr/>
      <dgm:t>
        <a:bodyPr/>
        <a:lstStyle/>
        <a:p>
          <a:endParaRPr lang="en-US"/>
        </a:p>
      </dgm:t>
    </dgm:pt>
    <dgm:pt modelId="{ADA50BCF-3926-48D8-BC05-5D4B52ED5558}">
      <dgm:prSet phldrT="[Text]"/>
      <dgm:spPr/>
      <dgm:t>
        <a:bodyPr/>
        <a:lstStyle/>
        <a:p>
          <a:r>
            <a:rPr lang="en-US" sz="1300" b="1" dirty="0" smtClean="0"/>
            <a:t>Kimberly-Clark Sterling Gray Nitrile – 3.5 mil</a:t>
          </a:r>
          <a:endParaRPr lang="en-US" sz="1300" b="1" dirty="0"/>
        </a:p>
      </dgm:t>
    </dgm:pt>
    <dgm:pt modelId="{4D608E03-4FE5-4820-83F2-D5EC2CD8C98F}" type="parTrans" cxnId="{FACE92E8-AED6-431B-A687-223393844098}">
      <dgm:prSet/>
      <dgm:spPr/>
      <dgm:t>
        <a:bodyPr/>
        <a:lstStyle/>
        <a:p>
          <a:endParaRPr lang="en-US"/>
        </a:p>
      </dgm:t>
    </dgm:pt>
    <dgm:pt modelId="{79AB46F0-BE5B-4CE3-8E0D-77815F8F84CD}" type="sibTrans" cxnId="{FACE92E8-AED6-431B-A687-223393844098}">
      <dgm:prSet/>
      <dgm:spPr/>
      <dgm:t>
        <a:bodyPr/>
        <a:lstStyle/>
        <a:p>
          <a:endParaRPr lang="en-US"/>
        </a:p>
      </dgm:t>
    </dgm:pt>
    <dgm:pt modelId="{487F0671-6BE1-4868-A62E-EB3A12B309B9}">
      <dgm:prSet phldrT="[Text]"/>
      <dgm:spPr>
        <a:solidFill>
          <a:srgbClr val="FF66FF"/>
        </a:solidFill>
      </dgm:spPr>
      <dgm:t>
        <a:bodyPr/>
        <a:lstStyle/>
        <a:p>
          <a:r>
            <a:rPr lang="en-US" dirty="0" smtClean="0"/>
            <a:t>Lavender Nitrile</a:t>
          </a:r>
          <a:endParaRPr lang="en-US" dirty="0"/>
        </a:p>
      </dgm:t>
    </dgm:pt>
    <dgm:pt modelId="{D366F8F4-AD07-4FFE-9386-2DC6A3704777}" type="parTrans" cxnId="{317FCE74-FE94-4892-81B2-B302847113F8}">
      <dgm:prSet/>
      <dgm:spPr/>
      <dgm:t>
        <a:bodyPr/>
        <a:lstStyle/>
        <a:p>
          <a:endParaRPr lang="en-US"/>
        </a:p>
      </dgm:t>
    </dgm:pt>
    <dgm:pt modelId="{192A943A-9F11-46C6-83BB-65D85B0A47AF}" type="sibTrans" cxnId="{317FCE74-FE94-4892-81B2-B302847113F8}">
      <dgm:prSet/>
      <dgm:spPr/>
      <dgm:t>
        <a:bodyPr/>
        <a:lstStyle/>
        <a:p>
          <a:endParaRPr lang="en-US"/>
        </a:p>
      </dgm:t>
    </dgm:pt>
    <dgm:pt modelId="{FE77FC28-C2FF-4B9C-80D4-FA78F33775A0}">
      <dgm:prSet phldrT="[Text]" custT="1"/>
      <dgm:spPr/>
      <dgm:t>
        <a:bodyPr/>
        <a:lstStyle/>
        <a:p>
          <a:r>
            <a:rPr lang="en-US" sz="1300" b="1" dirty="0" smtClean="0"/>
            <a:t>Kimberly-Clark Lavender Nitrile – 2 mil</a:t>
          </a:r>
          <a:endParaRPr lang="en-US" sz="1300" b="1" dirty="0"/>
        </a:p>
      </dgm:t>
    </dgm:pt>
    <dgm:pt modelId="{6A9AB74C-FE69-40B2-9A7B-E2C4FA7359FF}" type="parTrans" cxnId="{5F8F3381-9202-47C3-B2F2-AD43C71CA330}">
      <dgm:prSet/>
      <dgm:spPr/>
      <dgm:t>
        <a:bodyPr/>
        <a:lstStyle/>
        <a:p>
          <a:endParaRPr lang="en-US"/>
        </a:p>
      </dgm:t>
    </dgm:pt>
    <dgm:pt modelId="{3E77086C-1AB5-473C-97F9-5AEE10B22F24}" type="sibTrans" cxnId="{5F8F3381-9202-47C3-B2F2-AD43C71CA330}">
      <dgm:prSet/>
      <dgm:spPr/>
      <dgm:t>
        <a:bodyPr/>
        <a:lstStyle/>
        <a:p>
          <a:endParaRPr lang="en-US"/>
        </a:p>
      </dgm:t>
    </dgm:pt>
    <dgm:pt modelId="{368AA401-6C51-463C-8059-E88EF6EFFE86}">
      <dgm:prSet custT="1"/>
      <dgm:spPr/>
      <dgm:t>
        <a:bodyPr/>
        <a:lstStyle/>
        <a:p>
          <a:r>
            <a:rPr lang="en-US" sz="1000" dirty="0" smtClean="0">
              <a:solidFill>
                <a:schemeClr val="tx1"/>
              </a:solidFill>
            </a:rPr>
            <a:t>12” Cuff = 53137 –  53141 </a:t>
          </a:r>
          <a:r>
            <a:rPr lang="en-US" sz="1000" b="1" u="none" dirty="0" smtClean="0">
              <a:solidFill>
                <a:schemeClr val="tx1"/>
              </a:solidFill>
            </a:rPr>
            <a:t>(100 Gloves/Pack)</a:t>
          </a:r>
          <a:endParaRPr lang="en-US" sz="1000" b="1" u="none" dirty="0">
            <a:solidFill>
              <a:schemeClr val="tx1"/>
            </a:solidFill>
          </a:endParaRPr>
        </a:p>
      </dgm:t>
    </dgm:pt>
    <dgm:pt modelId="{01630A1C-8926-4DBF-8FE4-FA887CCC6816}" type="parTrans" cxnId="{8D4FDBF4-3F1C-4A8C-867B-F20A83239285}">
      <dgm:prSet/>
      <dgm:spPr/>
      <dgm:t>
        <a:bodyPr/>
        <a:lstStyle/>
        <a:p>
          <a:endParaRPr lang="en-US"/>
        </a:p>
      </dgm:t>
    </dgm:pt>
    <dgm:pt modelId="{A62F496F-0472-484F-AE6F-A61814663EFE}" type="sibTrans" cxnId="{8D4FDBF4-3F1C-4A8C-867B-F20A83239285}">
      <dgm:prSet/>
      <dgm:spPr/>
      <dgm:t>
        <a:bodyPr/>
        <a:lstStyle/>
        <a:p>
          <a:endParaRPr lang="en-US"/>
        </a:p>
      </dgm:t>
    </dgm:pt>
    <dgm:pt modelId="{FC457DD6-B621-449B-AD8D-FDA1C42CA822}">
      <dgm:prSet phldrT="[Text]" custT="1"/>
      <dgm:spPr/>
      <dgm:t>
        <a:bodyPr/>
        <a:lstStyle/>
        <a:p>
          <a:r>
            <a:rPr lang="en-US" sz="1000" dirty="0" smtClean="0"/>
            <a:t>9.5” Cuff = 50705 –  </a:t>
          </a:r>
          <a:r>
            <a:rPr lang="en-US" sz="1000" dirty="0" smtClean="0">
              <a:solidFill>
                <a:schemeClr val="tx1"/>
              </a:solidFill>
            </a:rPr>
            <a:t>50709 </a:t>
          </a:r>
          <a:r>
            <a:rPr lang="en-US" sz="1000" b="1" dirty="0" smtClean="0">
              <a:solidFill>
                <a:schemeClr val="tx1"/>
              </a:solidFill>
            </a:rPr>
            <a:t>(</a:t>
          </a:r>
          <a:r>
            <a:rPr lang="en-US" sz="1000" b="1" u="none" dirty="0" smtClean="0">
              <a:solidFill>
                <a:schemeClr val="tx1"/>
              </a:solidFill>
            </a:rPr>
            <a:t>200 Gloves/Pack)</a:t>
          </a:r>
          <a:endParaRPr lang="en-US" sz="1000" b="1" u="none" dirty="0">
            <a:solidFill>
              <a:schemeClr val="tx1"/>
            </a:solidFill>
          </a:endParaRPr>
        </a:p>
      </dgm:t>
    </dgm:pt>
    <dgm:pt modelId="{0C277507-B4EC-46DC-B91F-A561788CA47B}" type="parTrans" cxnId="{77F0D743-95FF-4291-ABD2-1E24FDA3283C}">
      <dgm:prSet/>
      <dgm:spPr/>
      <dgm:t>
        <a:bodyPr/>
        <a:lstStyle/>
        <a:p>
          <a:endParaRPr lang="en-US"/>
        </a:p>
      </dgm:t>
    </dgm:pt>
    <dgm:pt modelId="{5E0AC15B-7B2D-4747-BE0D-4CD255637486}" type="sibTrans" cxnId="{77F0D743-95FF-4291-ABD2-1E24FDA3283C}">
      <dgm:prSet/>
      <dgm:spPr/>
      <dgm:t>
        <a:bodyPr/>
        <a:lstStyle/>
        <a:p>
          <a:endParaRPr lang="en-US"/>
        </a:p>
      </dgm:t>
    </dgm:pt>
    <dgm:pt modelId="{B2DF78E2-1626-48D0-B303-74EB24D02673}">
      <dgm:prSet phldrT="[Text]" custT="1"/>
      <dgm:spPr/>
      <dgm:t>
        <a:bodyPr/>
        <a:lstStyle/>
        <a:p>
          <a:r>
            <a:rPr lang="en-US" sz="1000" dirty="0" smtClean="0"/>
            <a:t>9.5” Cuff = 52816 – </a:t>
          </a:r>
          <a:r>
            <a:rPr lang="en-US" sz="1000" dirty="0" smtClean="0">
              <a:solidFill>
                <a:schemeClr val="tx1"/>
              </a:solidFill>
            </a:rPr>
            <a:t>52820 </a:t>
          </a:r>
          <a:r>
            <a:rPr lang="en-US" sz="1000" b="1" dirty="0" smtClean="0">
              <a:solidFill>
                <a:schemeClr val="tx1"/>
              </a:solidFill>
            </a:rPr>
            <a:t>(250 Gloves/Pack)</a:t>
          </a:r>
          <a:endParaRPr lang="en-US" sz="1000" b="1" dirty="0">
            <a:solidFill>
              <a:schemeClr val="tx1"/>
            </a:solidFill>
          </a:endParaRPr>
        </a:p>
      </dgm:t>
    </dgm:pt>
    <dgm:pt modelId="{922F44B7-A294-42B7-B0C9-38F06C984561}" type="parTrans" cxnId="{93286077-7F0B-4B80-93B3-22CD625FD2A0}">
      <dgm:prSet/>
      <dgm:spPr/>
      <dgm:t>
        <a:bodyPr/>
        <a:lstStyle/>
        <a:p>
          <a:endParaRPr lang="en-US"/>
        </a:p>
      </dgm:t>
    </dgm:pt>
    <dgm:pt modelId="{275E0809-B57A-4AB6-AA99-38AC5FB040F2}" type="sibTrans" cxnId="{93286077-7F0B-4B80-93B3-22CD625FD2A0}">
      <dgm:prSet/>
      <dgm:spPr/>
      <dgm:t>
        <a:bodyPr/>
        <a:lstStyle/>
        <a:p>
          <a:endParaRPr lang="en-US"/>
        </a:p>
      </dgm:t>
    </dgm:pt>
    <dgm:pt modelId="{2BD23981-ECD5-4814-8A9F-EF1D6F0FB081}">
      <dgm:prSet phldrT="[Text]" custT="1"/>
      <dgm:spPr/>
      <dgm:t>
        <a:bodyPr/>
        <a:lstStyle/>
        <a:p>
          <a:r>
            <a:rPr lang="en-US" sz="1000" dirty="0" smtClean="0"/>
            <a:t>12” Cuff = 55090, 50601 – 50604 </a:t>
          </a:r>
          <a:r>
            <a:rPr lang="en-US" sz="1000" b="1" dirty="0" smtClean="0"/>
            <a:t>(50 Gloves/Pack)</a:t>
          </a:r>
          <a:endParaRPr lang="en-US" sz="1000" b="1" dirty="0"/>
        </a:p>
      </dgm:t>
    </dgm:pt>
    <dgm:pt modelId="{B8A1B105-717F-4DDF-A4D2-09BD4F963C4C}" type="sibTrans" cxnId="{C4160AB6-D990-46B9-9744-1FF653FC51D8}">
      <dgm:prSet/>
      <dgm:spPr/>
      <dgm:t>
        <a:bodyPr/>
        <a:lstStyle/>
        <a:p>
          <a:endParaRPr lang="en-US"/>
        </a:p>
      </dgm:t>
    </dgm:pt>
    <dgm:pt modelId="{45469075-5413-43F9-8B56-987528F9B703}" type="parTrans" cxnId="{C4160AB6-D990-46B9-9744-1FF653FC51D8}">
      <dgm:prSet/>
      <dgm:spPr/>
      <dgm:t>
        <a:bodyPr/>
        <a:lstStyle/>
        <a:p>
          <a:endParaRPr lang="en-US"/>
        </a:p>
      </dgm:t>
    </dgm:pt>
    <dgm:pt modelId="{811F97E9-ABA1-4C86-86D1-390CCBED3191}">
      <dgm:prSet phldrT="[Text]" custT="1"/>
      <dgm:spPr/>
      <dgm:t>
        <a:bodyPr/>
        <a:lstStyle/>
        <a:p>
          <a:r>
            <a:rPr lang="en-US" sz="1000" dirty="0" smtClean="0"/>
            <a:t>9.5” Cuff = 55080 – 55084 </a:t>
          </a:r>
          <a:r>
            <a:rPr lang="en-US" sz="1000" b="1" dirty="0" smtClean="0"/>
            <a:t>(100 Gloves/Pack)</a:t>
          </a:r>
          <a:endParaRPr lang="en-US" sz="1000" b="1" dirty="0"/>
        </a:p>
      </dgm:t>
    </dgm:pt>
    <dgm:pt modelId="{EAE848CA-9A59-4F93-B52B-5881919D8E4E}" type="sibTrans" cxnId="{C6C34D47-4A7E-4B6F-AAE1-39B63CAF6215}">
      <dgm:prSet/>
      <dgm:spPr/>
      <dgm:t>
        <a:bodyPr/>
        <a:lstStyle/>
        <a:p>
          <a:endParaRPr lang="en-US"/>
        </a:p>
      </dgm:t>
    </dgm:pt>
    <dgm:pt modelId="{85289A30-93C2-4B20-A54B-13EE9393A1A3}" type="parTrans" cxnId="{C6C34D47-4A7E-4B6F-AAE1-39B63CAF6215}">
      <dgm:prSet/>
      <dgm:spPr/>
      <dgm:t>
        <a:bodyPr/>
        <a:lstStyle/>
        <a:p>
          <a:endParaRPr lang="en-US"/>
        </a:p>
      </dgm:t>
    </dgm:pt>
    <dgm:pt modelId="{D3D6FAC2-6C8A-407D-8375-69E3BFE39424}">
      <dgm:prSet phldrT="[Text]" custT="1"/>
      <dgm:spPr/>
      <dgm:t>
        <a:bodyPr/>
        <a:lstStyle/>
        <a:p>
          <a:r>
            <a:rPr lang="en-US" sz="1300" b="1" dirty="0" smtClean="0"/>
            <a:t>Kimberly-Clark Purple Nitrile – 6 mil</a:t>
          </a:r>
          <a:endParaRPr lang="en-US" sz="1300" b="1" dirty="0"/>
        </a:p>
      </dgm:t>
    </dgm:pt>
    <dgm:pt modelId="{0C5CCB71-27C9-494B-A41F-13464A0B08E7}" type="sibTrans" cxnId="{C2C6F12A-3F5E-49B7-81FD-657DCB8EC815}">
      <dgm:prSet/>
      <dgm:spPr/>
      <dgm:t>
        <a:bodyPr/>
        <a:lstStyle/>
        <a:p>
          <a:endParaRPr lang="en-US"/>
        </a:p>
      </dgm:t>
    </dgm:pt>
    <dgm:pt modelId="{E1A3AC18-0911-44EB-8E34-F5DA4F9B7C6A}" type="parTrans" cxnId="{C2C6F12A-3F5E-49B7-81FD-657DCB8EC815}">
      <dgm:prSet/>
      <dgm:spPr/>
      <dgm:t>
        <a:bodyPr/>
        <a:lstStyle/>
        <a:p>
          <a:endParaRPr lang="en-US"/>
        </a:p>
      </dgm:t>
    </dgm:pt>
    <dgm:pt modelId="{A198D76C-75A7-4EF1-8E82-5B57134F1865}" type="pres">
      <dgm:prSet presAssocID="{92DC071C-3CC1-4CB2-A3E4-90440EB8A954}" presName="linearFlow" presStyleCnt="0">
        <dgm:presLayoutVars>
          <dgm:dir/>
          <dgm:animLvl val="lvl"/>
          <dgm:resizeHandles val="exact"/>
        </dgm:presLayoutVars>
      </dgm:prSet>
      <dgm:spPr/>
      <dgm:t>
        <a:bodyPr/>
        <a:lstStyle/>
        <a:p>
          <a:endParaRPr lang="en-US"/>
        </a:p>
      </dgm:t>
    </dgm:pt>
    <dgm:pt modelId="{6E3DDAE5-9F05-47B7-831F-4A8CF6DC3F93}" type="pres">
      <dgm:prSet presAssocID="{51F498F0-F5AB-4764-8AC5-06BF81230AE8}" presName="composite" presStyleCnt="0"/>
      <dgm:spPr/>
    </dgm:pt>
    <dgm:pt modelId="{802F1933-0A07-4AE3-8CBC-686300E5CCA7}" type="pres">
      <dgm:prSet presAssocID="{51F498F0-F5AB-4764-8AC5-06BF81230AE8}" presName="parentText" presStyleLbl="alignNode1" presStyleIdx="0" presStyleCnt="3" custLinFactNeighborY="-1010">
        <dgm:presLayoutVars>
          <dgm:chMax val="1"/>
          <dgm:bulletEnabled val="1"/>
        </dgm:presLayoutVars>
      </dgm:prSet>
      <dgm:spPr/>
      <dgm:t>
        <a:bodyPr/>
        <a:lstStyle/>
        <a:p>
          <a:endParaRPr lang="en-US"/>
        </a:p>
      </dgm:t>
    </dgm:pt>
    <dgm:pt modelId="{D668F33B-7F54-4618-98CC-7B5C547AFE59}" type="pres">
      <dgm:prSet presAssocID="{51F498F0-F5AB-4764-8AC5-06BF81230AE8}" presName="descendantText" presStyleLbl="alignAcc1" presStyleIdx="0" presStyleCnt="3" custScaleY="90909" custLinFactNeighborY="14662">
        <dgm:presLayoutVars>
          <dgm:bulletEnabled val="1"/>
        </dgm:presLayoutVars>
      </dgm:prSet>
      <dgm:spPr/>
      <dgm:t>
        <a:bodyPr/>
        <a:lstStyle/>
        <a:p>
          <a:endParaRPr lang="en-US"/>
        </a:p>
      </dgm:t>
    </dgm:pt>
    <dgm:pt modelId="{7A180F71-93B7-4C4E-B363-9D6403109483}" type="pres">
      <dgm:prSet presAssocID="{CC46588D-C55B-46B5-B542-4F5F2C3ACA8D}" presName="sp" presStyleCnt="0"/>
      <dgm:spPr/>
    </dgm:pt>
    <dgm:pt modelId="{A8820BD1-C622-49F9-A4CA-AA5FE11F5263}" type="pres">
      <dgm:prSet presAssocID="{C65D61DA-C4CF-45AC-898E-689914798230}" presName="composite" presStyleCnt="0"/>
      <dgm:spPr/>
    </dgm:pt>
    <dgm:pt modelId="{D03A150E-8112-43FC-B7A2-39AC77B39C0C}" type="pres">
      <dgm:prSet presAssocID="{C65D61DA-C4CF-45AC-898E-689914798230}" presName="parentText" presStyleLbl="alignNode1" presStyleIdx="1" presStyleCnt="3" custLinFactNeighborY="-4455">
        <dgm:presLayoutVars>
          <dgm:chMax val="1"/>
          <dgm:bulletEnabled val="1"/>
        </dgm:presLayoutVars>
      </dgm:prSet>
      <dgm:spPr/>
      <dgm:t>
        <a:bodyPr/>
        <a:lstStyle/>
        <a:p>
          <a:endParaRPr lang="en-US"/>
        </a:p>
      </dgm:t>
    </dgm:pt>
    <dgm:pt modelId="{82DC9F36-6E60-462B-8F64-43DC62510032}" type="pres">
      <dgm:prSet presAssocID="{C65D61DA-C4CF-45AC-898E-689914798230}" presName="descendantText" presStyleLbl="alignAcc1" presStyleIdx="1" presStyleCnt="3" custLinFactNeighborY="0">
        <dgm:presLayoutVars>
          <dgm:bulletEnabled val="1"/>
        </dgm:presLayoutVars>
      </dgm:prSet>
      <dgm:spPr/>
      <dgm:t>
        <a:bodyPr/>
        <a:lstStyle/>
        <a:p>
          <a:endParaRPr lang="en-US"/>
        </a:p>
      </dgm:t>
    </dgm:pt>
    <dgm:pt modelId="{C10187BF-F9DB-42AD-8BC9-7EEA3F50501C}" type="pres">
      <dgm:prSet presAssocID="{D9506509-1E61-433D-9E7F-7529F5E78D22}" presName="sp" presStyleCnt="0"/>
      <dgm:spPr/>
    </dgm:pt>
    <dgm:pt modelId="{7C46A6FC-406F-4E37-81E1-EBBC369E610B}" type="pres">
      <dgm:prSet presAssocID="{487F0671-6BE1-4868-A62E-EB3A12B309B9}" presName="composite" presStyleCnt="0"/>
      <dgm:spPr/>
    </dgm:pt>
    <dgm:pt modelId="{DF7838B8-9C10-47C6-9C12-2DA3DCA034E1}" type="pres">
      <dgm:prSet presAssocID="{487F0671-6BE1-4868-A62E-EB3A12B309B9}" presName="parentText" presStyleLbl="alignNode1" presStyleIdx="2" presStyleCnt="3" custLinFactNeighborY="-9801">
        <dgm:presLayoutVars>
          <dgm:chMax val="1"/>
          <dgm:bulletEnabled val="1"/>
        </dgm:presLayoutVars>
      </dgm:prSet>
      <dgm:spPr/>
      <dgm:t>
        <a:bodyPr/>
        <a:lstStyle/>
        <a:p>
          <a:endParaRPr lang="en-US"/>
        </a:p>
      </dgm:t>
    </dgm:pt>
    <dgm:pt modelId="{219B699B-0ADE-4E7A-92DB-E802C4128C46}" type="pres">
      <dgm:prSet presAssocID="{487F0671-6BE1-4868-A62E-EB3A12B309B9}" presName="descendantText" presStyleLbl="alignAcc1" presStyleIdx="2" presStyleCnt="3" custScaleY="106872" custLinFactNeighborX="180" custLinFactNeighborY="-15723">
        <dgm:presLayoutVars>
          <dgm:bulletEnabled val="1"/>
        </dgm:presLayoutVars>
      </dgm:prSet>
      <dgm:spPr/>
      <dgm:t>
        <a:bodyPr/>
        <a:lstStyle/>
        <a:p>
          <a:endParaRPr lang="en-US"/>
        </a:p>
      </dgm:t>
    </dgm:pt>
  </dgm:ptLst>
  <dgm:cxnLst>
    <dgm:cxn modelId="{1C114F90-45C2-443A-A25F-369F8C249EB0}" type="presOf" srcId="{D3D6FAC2-6C8A-407D-8375-69E3BFE39424}" destId="{D668F33B-7F54-4618-98CC-7B5C547AFE59}" srcOrd="0" destOrd="0" presId="urn:microsoft.com/office/officeart/2005/8/layout/chevron2"/>
    <dgm:cxn modelId="{C2C6F12A-3F5E-49B7-81FD-657DCB8EC815}" srcId="{51F498F0-F5AB-4764-8AC5-06BF81230AE8}" destId="{D3D6FAC2-6C8A-407D-8375-69E3BFE39424}" srcOrd="0" destOrd="0" parTransId="{E1A3AC18-0911-44EB-8E34-F5DA4F9B7C6A}" sibTransId="{0C5CCB71-27C9-494B-A41F-13464A0B08E7}"/>
    <dgm:cxn modelId="{8EAA2339-62FE-4D7D-B2EB-C2973A88FC4C}" type="presOf" srcId="{FC457DD6-B621-449B-AD8D-FDA1C42CA822}" destId="{82DC9F36-6E60-462B-8F64-43DC62510032}" srcOrd="0" destOrd="1" presId="urn:microsoft.com/office/officeart/2005/8/layout/chevron2"/>
    <dgm:cxn modelId="{364760AE-0F27-4DF6-BFCE-ADD5DB465B15}" type="presOf" srcId="{487F0671-6BE1-4868-A62E-EB3A12B309B9}" destId="{DF7838B8-9C10-47C6-9C12-2DA3DCA034E1}" srcOrd="0" destOrd="0" presId="urn:microsoft.com/office/officeart/2005/8/layout/chevron2"/>
    <dgm:cxn modelId="{752B2F31-C6B5-47AC-9A8B-7F9768AEB2E4}" type="presOf" srcId="{368AA401-6C51-463C-8059-E88EF6EFFE86}" destId="{82DC9F36-6E60-462B-8F64-43DC62510032}" srcOrd="0" destOrd="2" presId="urn:microsoft.com/office/officeart/2005/8/layout/chevron2"/>
    <dgm:cxn modelId="{5F8F3381-9202-47C3-B2F2-AD43C71CA330}" srcId="{487F0671-6BE1-4868-A62E-EB3A12B309B9}" destId="{FE77FC28-C2FF-4B9C-80D4-FA78F33775A0}" srcOrd="0" destOrd="0" parTransId="{6A9AB74C-FE69-40B2-9A7B-E2C4FA7359FF}" sibTransId="{3E77086C-1AB5-473C-97F9-5AEE10B22F24}"/>
    <dgm:cxn modelId="{FACE92E8-AED6-431B-A687-223393844098}" srcId="{C65D61DA-C4CF-45AC-898E-689914798230}" destId="{ADA50BCF-3926-48D8-BC05-5D4B52ED5558}" srcOrd="0" destOrd="0" parTransId="{4D608E03-4FE5-4820-83F2-D5EC2CD8C98F}" sibTransId="{79AB46F0-BE5B-4CE3-8E0D-77815F8F84CD}"/>
    <dgm:cxn modelId="{346DE46A-6CA8-47AB-81D6-6D7032F27D99}" type="presOf" srcId="{B2DF78E2-1626-48D0-B303-74EB24D02673}" destId="{219B699B-0ADE-4E7A-92DB-E802C4128C46}" srcOrd="0" destOrd="1" presId="urn:microsoft.com/office/officeart/2005/8/layout/chevron2"/>
    <dgm:cxn modelId="{C4160AB6-D990-46B9-9744-1FF653FC51D8}" srcId="{51F498F0-F5AB-4764-8AC5-06BF81230AE8}" destId="{2BD23981-ECD5-4814-8A9F-EF1D6F0FB081}" srcOrd="2" destOrd="0" parTransId="{45469075-5413-43F9-8B56-987528F9B703}" sibTransId="{B8A1B105-717F-4DDF-A4D2-09BD4F963C4C}"/>
    <dgm:cxn modelId="{C6C34D47-4A7E-4B6F-AAE1-39B63CAF6215}" srcId="{51F498F0-F5AB-4764-8AC5-06BF81230AE8}" destId="{811F97E9-ABA1-4C86-86D1-390CCBED3191}" srcOrd="1" destOrd="0" parTransId="{85289A30-93C2-4B20-A54B-13EE9393A1A3}" sibTransId="{EAE848CA-9A59-4F93-B52B-5881919D8E4E}"/>
    <dgm:cxn modelId="{07CE4016-DCD3-45F0-BF58-D65D72AA145B}" type="presOf" srcId="{FE77FC28-C2FF-4B9C-80D4-FA78F33775A0}" destId="{219B699B-0ADE-4E7A-92DB-E802C4128C46}" srcOrd="0" destOrd="0" presId="urn:microsoft.com/office/officeart/2005/8/layout/chevron2"/>
    <dgm:cxn modelId="{6038A723-343C-4E02-AD5F-59054F5DBA83}" srcId="{92DC071C-3CC1-4CB2-A3E4-90440EB8A954}" destId="{51F498F0-F5AB-4764-8AC5-06BF81230AE8}" srcOrd="0" destOrd="0" parTransId="{58EF354C-7283-4934-B029-3344ED3EE871}" sibTransId="{CC46588D-C55B-46B5-B542-4F5F2C3ACA8D}"/>
    <dgm:cxn modelId="{F890886F-297D-433A-AB7E-CEE4FFBF9B31}" type="presOf" srcId="{C65D61DA-C4CF-45AC-898E-689914798230}" destId="{D03A150E-8112-43FC-B7A2-39AC77B39C0C}" srcOrd="0" destOrd="0" presId="urn:microsoft.com/office/officeart/2005/8/layout/chevron2"/>
    <dgm:cxn modelId="{2BF21A60-67B5-4102-8292-B876715C4BD7}" type="presOf" srcId="{51F498F0-F5AB-4764-8AC5-06BF81230AE8}" destId="{802F1933-0A07-4AE3-8CBC-686300E5CCA7}" srcOrd="0" destOrd="0" presId="urn:microsoft.com/office/officeart/2005/8/layout/chevron2"/>
    <dgm:cxn modelId="{8D4FDBF4-3F1C-4A8C-867B-F20A83239285}" srcId="{C65D61DA-C4CF-45AC-898E-689914798230}" destId="{368AA401-6C51-463C-8059-E88EF6EFFE86}" srcOrd="2" destOrd="0" parTransId="{01630A1C-8926-4DBF-8FE4-FA887CCC6816}" sibTransId="{A62F496F-0472-484F-AE6F-A61814663EFE}"/>
    <dgm:cxn modelId="{24AA71CD-D3FA-4EB5-B9BF-4B6E86F93302}" type="presOf" srcId="{2BD23981-ECD5-4814-8A9F-EF1D6F0FB081}" destId="{D668F33B-7F54-4618-98CC-7B5C547AFE59}" srcOrd="0" destOrd="2" presId="urn:microsoft.com/office/officeart/2005/8/layout/chevron2"/>
    <dgm:cxn modelId="{93286077-7F0B-4B80-93B3-22CD625FD2A0}" srcId="{487F0671-6BE1-4868-A62E-EB3A12B309B9}" destId="{B2DF78E2-1626-48D0-B303-74EB24D02673}" srcOrd="1" destOrd="0" parTransId="{922F44B7-A294-42B7-B0C9-38F06C984561}" sibTransId="{275E0809-B57A-4AB6-AA99-38AC5FB040F2}"/>
    <dgm:cxn modelId="{75BDF793-D538-4088-8D35-F59BECF79672}" type="presOf" srcId="{ADA50BCF-3926-48D8-BC05-5D4B52ED5558}" destId="{82DC9F36-6E60-462B-8F64-43DC62510032}" srcOrd="0" destOrd="0" presId="urn:microsoft.com/office/officeart/2005/8/layout/chevron2"/>
    <dgm:cxn modelId="{77F0D743-95FF-4291-ABD2-1E24FDA3283C}" srcId="{C65D61DA-C4CF-45AC-898E-689914798230}" destId="{FC457DD6-B621-449B-AD8D-FDA1C42CA822}" srcOrd="1" destOrd="0" parTransId="{0C277507-B4EC-46DC-B91F-A561788CA47B}" sibTransId="{5E0AC15B-7B2D-4747-BE0D-4CD255637486}"/>
    <dgm:cxn modelId="{35C6B774-9072-465E-8FCD-87C93344F2AD}" type="presOf" srcId="{92DC071C-3CC1-4CB2-A3E4-90440EB8A954}" destId="{A198D76C-75A7-4EF1-8E82-5B57134F1865}" srcOrd="0" destOrd="0" presId="urn:microsoft.com/office/officeart/2005/8/layout/chevron2"/>
    <dgm:cxn modelId="{317FCE74-FE94-4892-81B2-B302847113F8}" srcId="{92DC071C-3CC1-4CB2-A3E4-90440EB8A954}" destId="{487F0671-6BE1-4868-A62E-EB3A12B309B9}" srcOrd="2" destOrd="0" parTransId="{D366F8F4-AD07-4FFE-9386-2DC6A3704777}" sibTransId="{192A943A-9F11-46C6-83BB-65D85B0A47AF}"/>
    <dgm:cxn modelId="{68705EB1-0FA6-4DE9-935E-54BD4638ED2A}" type="presOf" srcId="{811F97E9-ABA1-4C86-86D1-390CCBED3191}" destId="{D668F33B-7F54-4618-98CC-7B5C547AFE59}" srcOrd="0" destOrd="1" presId="urn:microsoft.com/office/officeart/2005/8/layout/chevron2"/>
    <dgm:cxn modelId="{4B6394F1-73CB-4107-A84C-E8D2AAD90DF3}" srcId="{92DC071C-3CC1-4CB2-A3E4-90440EB8A954}" destId="{C65D61DA-C4CF-45AC-898E-689914798230}" srcOrd="1" destOrd="0" parTransId="{6D74B293-D5FE-4073-B526-916ED9FB9DA0}" sibTransId="{D9506509-1E61-433D-9E7F-7529F5E78D22}"/>
    <dgm:cxn modelId="{C6FF72EB-A83C-4F6E-85BE-43115B2FAABB}" type="presParOf" srcId="{A198D76C-75A7-4EF1-8E82-5B57134F1865}" destId="{6E3DDAE5-9F05-47B7-831F-4A8CF6DC3F93}" srcOrd="0" destOrd="0" presId="urn:microsoft.com/office/officeart/2005/8/layout/chevron2"/>
    <dgm:cxn modelId="{1F820324-B8DB-40DE-BF6C-E2A226B1A07A}" type="presParOf" srcId="{6E3DDAE5-9F05-47B7-831F-4A8CF6DC3F93}" destId="{802F1933-0A07-4AE3-8CBC-686300E5CCA7}" srcOrd="0" destOrd="0" presId="urn:microsoft.com/office/officeart/2005/8/layout/chevron2"/>
    <dgm:cxn modelId="{A4D2977C-F20D-4190-959B-CE5D3ABA3C0D}" type="presParOf" srcId="{6E3DDAE5-9F05-47B7-831F-4A8CF6DC3F93}" destId="{D668F33B-7F54-4618-98CC-7B5C547AFE59}" srcOrd="1" destOrd="0" presId="urn:microsoft.com/office/officeart/2005/8/layout/chevron2"/>
    <dgm:cxn modelId="{A76830C8-3C50-49D7-AD94-7137CAA7EBD7}" type="presParOf" srcId="{A198D76C-75A7-4EF1-8E82-5B57134F1865}" destId="{7A180F71-93B7-4C4E-B363-9D6403109483}" srcOrd="1" destOrd="0" presId="urn:microsoft.com/office/officeart/2005/8/layout/chevron2"/>
    <dgm:cxn modelId="{83D3DF58-0F6B-4A79-8FE3-CDE002ED35E1}" type="presParOf" srcId="{A198D76C-75A7-4EF1-8E82-5B57134F1865}" destId="{A8820BD1-C622-49F9-A4CA-AA5FE11F5263}" srcOrd="2" destOrd="0" presId="urn:microsoft.com/office/officeart/2005/8/layout/chevron2"/>
    <dgm:cxn modelId="{EF168C53-9150-4F7F-98B8-6F681A800772}" type="presParOf" srcId="{A8820BD1-C622-49F9-A4CA-AA5FE11F5263}" destId="{D03A150E-8112-43FC-B7A2-39AC77B39C0C}" srcOrd="0" destOrd="0" presId="urn:microsoft.com/office/officeart/2005/8/layout/chevron2"/>
    <dgm:cxn modelId="{1855F846-C097-456D-8F09-6EDDF3FF8FD5}" type="presParOf" srcId="{A8820BD1-C622-49F9-A4CA-AA5FE11F5263}" destId="{82DC9F36-6E60-462B-8F64-43DC62510032}" srcOrd="1" destOrd="0" presId="urn:microsoft.com/office/officeart/2005/8/layout/chevron2"/>
    <dgm:cxn modelId="{000B5E18-4391-4315-BEB9-7B7C20AB5538}" type="presParOf" srcId="{A198D76C-75A7-4EF1-8E82-5B57134F1865}" destId="{C10187BF-F9DB-42AD-8BC9-7EEA3F50501C}" srcOrd="3" destOrd="0" presId="urn:microsoft.com/office/officeart/2005/8/layout/chevron2"/>
    <dgm:cxn modelId="{DD6D8305-EA0B-469F-B996-546A05CD3E93}" type="presParOf" srcId="{A198D76C-75A7-4EF1-8E82-5B57134F1865}" destId="{7C46A6FC-406F-4E37-81E1-EBBC369E610B}" srcOrd="4" destOrd="0" presId="urn:microsoft.com/office/officeart/2005/8/layout/chevron2"/>
    <dgm:cxn modelId="{15CDAFED-5A8C-4C3C-B1CC-9F09E9C25B5D}" type="presParOf" srcId="{7C46A6FC-406F-4E37-81E1-EBBC369E610B}" destId="{DF7838B8-9C10-47C6-9C12-2DA3DCA034E1}" srcOrd="0" destOrd="0" presId="urn:microsoft.com/office/officeart/2005/8/layout/chevron2"/>
    <dgm:cxn modelId="{E62963DD-45DF-4E85-BC67-1023B2E4AF04}" type="presParOf" srcId="{7C46A6FC-406F-4E37-81E1-EBBC369E610B}" destId="{219B699B-0ADE-4E7A-92DB-E802C4128C4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F1933-0A07-4AE3-8CBC-686300E5CCA7}">
      <dsp:nvSpPr>
        <dsp:cNvPr id="0" name=""/>
        <dsp:cNvSpPr/>
      </dsp:nvSpPr>
      <dsp:spPr>
        <a:xfrm rot="5400000">
          <a:off x="-166486" y="166486"/>
          <a:ext cx="1109913" cy="776939"/>
        </a:xfrm>
        <a:prstGeom prst="chevron">
          <a:avLst/>
        </a:prstGeom>
        <a:solidFill>
          <a:srgbClr val="9900CC"/>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Purple Nitrile</a:t>
          </a:r>
          <a:endParaRPr lang="en-US" sz="1100" kern="1200" dirty="0"/>
        </a:p>
      </dsp:txBody>
      <dsp:txXfrm rot="-5400000">
        <a:off x="2" y="388469"/>
        <a:ext cx="776939" cy="332974"/>
      </dsp:txXfrm>
    </dsp:sp>
    <dsp:sp modelId="{D668F33B-7F54-4618-98CC-7B5C547AFE59}">
      <dsp:nvSpPr>
        <dsp:cNvPr id="0" name=""/>
        <dsp:cNvSpPr/>
      </dsp:nvSpPr>
      <dsp:spPr>
        <a:xfrm rot="5400000">
          <a:off x="2476167" y="-1558819"/>
          <a:ext cx="655857" cy="405431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b="1" kern="1200" dirty="0" smtClean="0"/>
            <a:t>Kimberly-Clark Purple Nitrile – 6 mil</a:t>
          </a:r>
          <a:endParaRPr lang="en-US" sz="1300" b="1" kern="1200" dirty="0"/>
        </a:p>
        <a:p>
          <a:pPr marL="57150" lvl="1" indent="-57150" algn="l" defTabSz="444500">
            <a:lnSpc>
              <a:spcPct val="90000"/>
            </a:lnSpc>
            <a:spcBef>
              <a:spcPct val="0"/>
            </a:spcBef>
            <a:spcAft>
              <a:spcPct val="15000"/>
            </a:spcAft>
            <a:buChar char="••"/>
          </a:pPr>
          <a:r>
            <a:rPr lang="en-US" sz="1000" kern="1200" dirty="0" smtClean="0"/>
            <a:t>9.5” Cuff = 55080 – 55084 </a:t>
          </a:r>
          <a:r>
            <a:rPr lang="en-US" sz="1000" b="1" kern="1200" dirty="0" smtClean="0"/>
            <a:t>(100 Gloves/Pack)</a:t>
          </a:r>
          <a:endParaRPr lang="en-US" sz="1000" b="1" kern="1200" dirty="0"/>
        </a:p>
        <a:p>
          <a:pPr marL="57150" lvl="1" indent="-57150" algn="l" defTabSz="444500">
            <a:lnSpc>
              <a:spcPct val="90000"/>
            </a:lnSpc>
            <a:spcBef>
              <a:spcPct val="0"/>
            </a:spcBef>
            <a:spcAft>
              <a:spcPct val="15000"/>
            </a:spcAft>
            <a:buChar char="••"/>
          </a:pPr>
          <a:r>
            <a:rPr lang="en-US" sz="1000" kern="1200" dirty="0" smtClean="0"/>
            <a:t>12” Cuff = 55090, 50601 – 50604 </a:t>
          </a:r>
          <a:r>
            <a:rPr lang="en-US" sz="1000" b="1" kern="1200" dirty="0" smtClean="0"/>
            <a:t>(50 Gloves/Pack)</a:t>
          </a:r>
          <a:endParaRPr lang="en-US" sz="1000" b="1" kern="1200" dirty="0"/>
        </a:p>
      </dsp:txBody>
      <dsp:txXfrm rot="-5400000">
        <a:off x="776939" y="172425"/>
        <a:ext cx="4022297" cy="591825"/>
      </dsp:txXfrm>
    </dsp:sp>
    <dsp:sp modelId="{D03A150E-8112-43FC-B7A2-39AC77B39C0C}">
      <dsp:nvSpPr>
        <dsp:cNvPr id="0" name=""/>
        <dsp:cNvSpPr/>
      </dsp:nvSpPr>
      <dsp:spPr>
        <a:xfrm rot="5400000">
          <a:off x="-166486" y="1027649"/>
          <a:ext cx="1109913" cy="776939"/>
        </a:xfrm>
        <a:prstGeom prst="chevron">
          <a:avLst/>
        </a:prstGeom>
        <a:solidFill>
          <a:schemeClr val="bg1">
            <a:lumMod val="65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Sterling Nitrile</a:t>
          </a:r>
          <a:endParaRPr lang="en-US" sz="1100" kern="1200" dirty="0"/>
        </a:p>
      </dsp:txBody>
      <dsp:txXfrm rot="-5400000">
        <a:off x="2" y="1249632"/>
        <a:ext cx="776939" cy="332974"/>
      </dsp:txXfrm>
    </dsp:sp>
    <dsp:sp modelId="{82DC9F36-6E60-462B-8F64-43DC62510032}">
      <dsp:nvSpPr>
        <dsp:cNvPr id="0" name=""/>
        <dsp:cNvSpPr/>
      </dsp:nvSpPr>
      <dsp:spPr>
        <a:xfrm rot="5400000">
          <a:off x="2443374" y="-755826"/>
          <a:ext cx="721443" cy="405431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114300" lvl="1" indent="-114300" algn="l" defTabSz="577850">
            <a:lnSpc>
              <a:spcPct val="90000"/>
            </a:lnSpc>
            <a:spcBef>
              <a:spcPct val="0"/>
            </a:spcBef>
            <a:spcAft>
              <a:spcPct val="15000"/>
            </a:spcAft>
            <a:buChar char="••"/>
          </a:pPr>
          <a:r>
            <a:rPr lang="en-US" sz="1300" b="1" kern="1200" dirty="0" smtClean="0"/>
            <a:t>Kimberly-Clark Sterling Gray Nitrile – 3.5 mil</a:t>
          </a:r>
          <a:endParaRPr lang="en-US" sz="1300" b="1" kern="1200" dirty="0"/>
        </a:p>
        <a:p>
          <a:pPr marL="57150" lvl="1" indent="-57150" algn="l" defTabSz="444500">
            <a:lnSpc>
              <a:spcPct val="90000"/>
            </a:lnSpc>
            <a:spcBef>
              <a:spcPct val="0"/>
            </a:spcBef>
            <a:spcAft>
              <a:spcPct val="15000"/>
            </a:spcAft>
            <a:buChar char="••"/>
          </a:pPr>
          <a:r>
            <a:rPr lang="en-US" sz="1000" kern="1200" dirty="0" smtClean="0"/>
            <a:t>9.5” Cuff = 50705 –  </a:t>
          </a:r>
          <a:r>
            <a:rPr lang="en-US" sz="1000" kern="1200" dirty="0" smtClean="0">
              <a:solidFill>
                <a:schemeClr val="tx1"/>
              </a:solidFill>
            </a:rPr>
            <a:t>50709 </a:t>
          </a:r>
          <a:r>
            <a:rPr lang="en-US" sz="1000" b="1" kern="1200" dirty="0" smtClean="0">
              <a:solidFill>
                <a:schemeClr val="tx1"/>
              </a:solidFill>
            </a:rPr>
            <a:t>(</a:t>
          </a:r>
          <a:r>
            <a:rPr lang="en-US" sz="1000" b="1" u="none" kern="1200" dirty="0" smtClean="0">
              <a:solidFill>
                <a:schemeClr val="tx1"/>
              </a:solidFill>
            </a:rPr>
            <a:t>200 Gloves/Pack)</a:t>
          </a:r>
          <a:endParaRPr lang="en-US" sz="1000" b="1" u="none" kern="1200" dirty="0">
            <a:solidFill>
              <a:schemeClr val="tx1"/>
            </a:solidFill>
          </a:endParaRPr>
        </a:p>
        <a:p>
          <a:pPr marL="57150" lvl="1" indent="-57150" algn="l" defTabSz="444500">
            <a:lnSpc>
              <a:spcPct val="90000"/>
            </a:lnSpc>
            <a:spcBef>
              <a:spcPct val="0"/>
            </a:spcBef>
            <a:spcAft>
              <a:spcPct val="15000"/>
            </a:spcAft>
            <a:buChar char="••"/>
          </a:pPr>
          <a:r>
            <a:rPr lang="en-US" sz="1000" kern="1200" dirty="0" smtClean="0">
              <a:solidFill>
                <a:schemeClr val="tx1"/>
              </a:solidFill>
            </a:rPr>
            <a:t>12” Cuff = 53137 –  53141 </a:t>
          </a:r>
          <a:r>
            <a:rPr lang="en-US" sz="1000" b="1" u="none" kern="1200" dirty="0" smtClean="0">
              <a:solidFill>
                <a:schemeClr val="tx1"/>
              </a:solidFill>
            </a:rPr>
            <a:t>(100 Gloves/Pack)</a:t>
          </a:r>
          <a:endParaRPr lang="en-US" sz="1000" b="1" u="none" kern="1200" dirty="0">
            <a:solidFill>
              <a:schemeClr val="tx1"/>
            </a:solidFill>
          </a:endParaRPr>
        </a:p>
      </dsp:txBody>
      <dsp:txXfrm rot="-5400000">
        <a:off x="776939" y="945827"/>
        <a:ext cx="4019095" cy="651007"/>
      </dsp:txXfrm>
    </dsp:sp>
    <dsp:sp modelId="{DF7838B8-9C10-47C6-9C12-2DA3DCA034E1}">
      <dsp:nvSpPr>
        <dsp:cNvPr id="0" name=""/>
        <dsp:cNvSpPr/>
      </dsp:nvSpPr>
      <dsp:spPr>
        <a:xfrm rot="5400000">
          <a:off x="-166486" y="1901873"/>
          <a:ext cx="1109913" cy="776939"/>
        </a:xfrm>
        <a:prstGeom prst="chevron">
          <a:avLst/>
        </a:prstGeom>
        <a:solidFill>
          <a:srgbClr val="FF66FF"/>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Lavender Nitrile</a:t>
          </a:r>
          <a:endParaRPr lang="en-US" sz="1100" kern="1200" dirty="0"/>
        </a:p>
      </dsp:txBody>
      <dsp:txXfrm rot="-5400000">
        <a:off x="2" y="2123856"/>
        <a:ext cx="776939" cy="332974"/>
      </dsp:txXfrm>
    </dsp:sp>
    <dsp:sp modelId="{219B699B-0ADE-4E7A-92DB-E802C4128C46}">
      <dsp:nvSpPr>
        <dsp:cNvPr id="0" name=""/>
        <dsp:cNvSpPr/>
      </dsp:nvSpPr>
      <dsp:spPr>
        <a:xfrm rot="5400000">
          <a:off x="2418585" y="64301"/>
          <a:ext cx="771021" cy="405431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b="1" kern="1200" dirty="0" smtClean="0"/>
            <a:t>Kimberly-Clark Lavender Nitrile – 2 mil</a:t>
          </a:r>
          <a:endParaRPr lang="en-US" sz="1300" b="1" kern="1200" dirty="0"/>
        </a:p>
        <a:p>
          <a:pPr marL="57150" lvl="1" indent="-57150" algn="l" defTabSz="444500">
            <a:lnSpc>
              <a:spcPct val="90000"/>
            </a:lnSpc>
            <a:spcBef>
              <a:spcPct val="0"/>
            </a:spcBef>
            <a:spcAft>
              <a:spcPct val="15000"/>
            </a:spcAft>
            <a:buChar char="••"/>
          </a:pPr>
          <a:r>
            <a:rPr lang="en-US" sz="1000" kern="1200" dirty="0" smtClean="0"/>
            <a:t>9.5” Cuff = 52816 – </a:t>
          </a:r>
          <a:r>
            <a:rPr lang="en-US" sz="1000" kern="1200" dirty="0" smtClean="0">
              <a:solidFill>
                <a:schemeClr val="tx1"/>
              </a:solidFill>
            </a:rPr>
            <a:t>52820 </a:t>
          </a:r>
          <a:r>
            <a:rPr lang="en-US" sz="1000" b="1" kern="1200" dirty="0" smtClean="0">
              <a:solidFill>
                <a:schemeClr val="tx1"/>
              </a:solidFill>
            </a:rPr>
            <a:t>(250 Gloves/Pack)</a:t>
          </a:r>
          <a:endParaRPr lang="en-US" sz="1000" b="1" kern="1200" dirty="0">
            <a:solidFill>
              <a:schemeClr val="tx1"/>
            </a:solidFill>
          </a:endParaRPr>
        </a:p>
      </dsp:txBody>
      <dsp:txXfrm rot="-5400000">
        <a:off x="776939" y="1743585"/>
        <a:ext cx="4016675" cy="69574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286803" y="0"/>
            <a:ext cx="7449249" cy="9144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3486822" y="-28681"/>
            <a:ext cx="2628900" cy="30838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550024" y="3611301"/>
            <a:ext cx="2485016" cy="2269547"/>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3550024" y="5894774"/>
            <a:ext cx="2482352" cy="168083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554058" y="2022438"/>
            <a:ext cx="1600200" cy="1001308"/>
          </a:xfrm>
        </p:spPr>
        <p:txBody>
          <a:bodyPr anchor="b"/>
          <a:lstStyle>
            <a:lvl1pPr algn="l">
              <a:defRPr sz="2400"/>
            </a:lvl1pPr>
          </a:lstStyle>
          <a:p>
            <a:fld id="{DB32461A-250E-4A29-9E9B-599CA3838FA1}" type="datetime1">
              <a:rPr lang="en-US" smtClean="0"/>
              <a:pPr/>
              <a:t>6/11/2014</a:t>
            </a:fld>
            <a:endParaRPr lang="en-US" dirty="0"/>
          </a:p>
        </p:txBody>
      </p:sp>
      <p:sp>
        <p:nvSpPr>
          <p:cNvPr id="50" name="Rectangle 49"/>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3977640" y="7626622"/>
            <a:ext cx="2123694" cy="486833"/>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3486822" y="7626622"/>
            <a:ext cx="482750" cy="486833"/>
          </a:xfrm>
        </p:spPr>
        <p:txBody>
          <a:bodyPr/>
          <a:lstStyle>
            <a:lvl1pPr>
              <a:defRPr>
                <a:solidFill>
                  <a:schemeClr val="accent1"/>
                </a:solidFill>
              </a:defRPr>
            </a:lvl1pPr>
          </a:lstStyle>
          <a:p>
            <a:pPr>
              <a:defRPr/>
            </a:pPr>
            <a:fld id="{5F63D094-AF0F-47EF-BDB2-EF0751B692CA}" type="slidenum">
              <a:rPr lang="en-US" smtClean="0"/>
              <a:pPr>
                <a:defRPr/>
              </a:pPr>
              <a:t>‹#›</a:t>
            </a:fld>
            <a:endParaRPr lang="en-US" dirty="0"/>
          </a:p>
        </p:txBody>
      </p:sp>
      <p:sp>
        <p:nvSpPr>
          <p:cNvPr id="89" name="Rectangle 88"/>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81099-48EC-46A3-9530-F58EB96AF77C}" type="datetime1">
              <a:rPr lang="en-US" smtClean="0"/>
              <a:pPr/>
              <a:t>6/11/2014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67A6CA5B-D3AD-4D57-8622-F8B88A9F5B02}"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373529"/>
            <a:ext cx="1113340" cy="6373792"/>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789972" y="1373529"/>
            <a:ext cx="4067778" cy="6373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97E24-FFB9-4C73-8C6D-E02A7AD33DB8}" type="datetime1">
              <a:rPr lang="en-US" smtClean="0"/>
              <a:pPr/>
              <a:t>6/11/2014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D865B0AD-4E69-4492-B78D-5DA0C961CCF8}"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1AD66C-382E-48AD-8F4C-E87C4D4A8B28}" type="datetime1">
              <a:rPr lang="en-US" smtClean="0"/>
              <a:pPr/>
              <a:t>6/11/2014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9EBD2D76-F287-45BE-B5F0-D9E1E650E25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3984" y="3867773"/>
            <a:ext cx="4978101" cy="1816100"/>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943984" y="5689601"/>
            <a:ext cx="4978100" cy="202721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4ADA4-35DF-4BD1-8C53-4246F035229A}" type="datetime1">
              <a:rPr lang="en-US" smtClean="0"/>
              <a:pPr/>
              <a:t>6/11/2014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D8B7EEF0-F4BF-48E4-8FCE-5E2AEBDC7CAA}"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59F63ED-02B1-490A-8EAD-E0CB136D5388}" type="datetime1">
              <a:rPr lang="en-US" smtClean="0"/>
              <a:pPr/>
              <a:t>6/11/2014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7988DA46-9F03-428B-846D-8C1B29BCD5F2}" type="slidenum">
              <a:rPr lang="en-US" smtClean="0"/>
              <a:pPr>
                <a:defRPr/>
              </a:pPr>
              <a:t>‹#›</a:t>
            </a:fld>
            <a:endParaRPr lang="en-US" dirty="0"/>
          </a:p>
        </p:txBody>
      </p:sp>
      <p:sp>
        <p:nvSpPr>
          <p:cNvPr id="9" name="Content Placeholder 8"/>
          <p:cNvSpPr>
            <a:spLocks noGrp="1"/>
          </p:cNvSpPr>
          <p:nvPr>
            <p:ph sz="quarter" idx="13"/>
          </p:nvPr>
        </p:nvSpPr>
        <p:spPr>
          <a:xfrm>
            <a:off x="781812" y="3084576"/>
            <a:ext cx="2564892" cy="46573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3483864" y="3084575"/>
            <a:ext cx="2564892" cy="46573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9083" y="3088012"/>
            <a:ext cx="2292861" cy="85301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81291" y="3966259"/>
            <a:ext cx="2564892" cy="37810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758878" y="3088013"/>
            <a:ext cx="2291788" cy="85301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864" y="3966259"/>
            <a:ext cx="2564892" cy="37810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771BB6-685D-4518-8FAD-1882B9671546}" type="datetime1">
              <a:rPr lang="en-US" smtClean="0"/>
              <a:pPr/>
              <a:t>6/11/2014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defRPr/>
            </a:pPr>
            <a:fld id="{84942A2C-FA64-4D7F-BDCA-0778A553BF70}"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5FFBFE-5C08-4E0E-AF38-FB925F0B4D71}" type="datetime1">
              <a:rPr lang="en-US" smtClean="0"/>
              <a:pPr/>
              <a:t>6/11/2014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77A9D38B-CA45-462E-B469-A658D695D7AA}"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3242C-D747-4ADD-80D8-99421268E3A8}" type="datetime1">
              <a:rPr lang="en-US" smtClean="0"/>
              <a:pPr/>
              <a:t>6/11/2014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68C7A7B0-68E5-4E33-9F90-8A92C175948E}"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286803" y="0"/>
            <a:ext cx="7449249" cy="9144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6E82007-CDD1-4BCF-B9F4-9D458EFEEFE1}" type="datetime1">
              <a:rPr lang="en-US" smtClean="0"/>
              <a:pPr/>
              <a:t>6/11/2014</a:t>
            </a:fld>
            <a:endParaRPr lang="en-US" dirty="0"/>
          </a:p>
        </p:txBody>
      </p:sp>
      <p:sp>
        <p:nvSpPr>
          <p:cNvPr id="7" name="Slide Number Placeholder 6"/>
          <p:cNvSpPr>
            <a:spLocks noGrp="1"/>
          </p:cNvSpPr>
          <p:nvPr>
            <p:ph type="sldNum" sz="quarter" idx="12"/>
          </p:nvPr>
        </p:nvSpPr>
        <p:spPr/>
        <p:txBody>
          <a:bodyPr/>
          <a:lstStyle/>
          <a:p>
            <a:pPr>
              <a:defRPr/>
            </a:pPr>
            <a:fld id="{0AA1D818-121E-4757-ADF8-B594BB9AE671}" type="slidenum">
              <a:rPr lang="en-US" smtClean="0"/>
              <a:pPr>
                <a:defRPr/>
              </a:pPr>
              <a:t>‹#›</a:t>
            </a:fld>
            <a:endParaRPr lang="en-US" dirty="0"/>
          </a:p>
        </p:txBody>
      </p:sp>
      <p:sp>
        <p:nvSpPr>
          <p:cNvPr id="58" name="Rectangle 57"/>
          <p:cNvSpPr/>
          <p:nvPr/>
        </p:nvSpPr>
        <p:spPr>
          <a:xfrm>
            <a:off x="679179" y="802511"/>
            <a:ext cx="2671693" cy="753126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59421" y="1142036"/>
            <a:ext cx="2317830" cy="6867645"/>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3481086" y="7633114"/>
            <a:ext cx="2620248" cy="486833"/>
          </a:xfrm>
        </p:spPr>
        <p:txBody>
          <a:bodyPr>
            <a:normAutofit/>
          </a:bodyPr>
          <a:lstStyle/>
          <a:p>
            <a:endParaRPr lang="en-US" dirty="0"/>
          </a:p>
        </p:txBody>
      </p:sp>
      <p:sp>
        <p:nvSpPr>
          <p:cNvPr id="2" name="Title 1"/>
          <p:cNvSpPr>
            <a:spLocks noGrp="1"/>
          </p:cNvSpPr>
          <p:nvPr>
            <p:ph type="title"/>
          </p:nvPr>
        </p:nvSpPr>
        <p:spPr>
          <a:xfrm>
            <a:off x="3554875" y="3543246"/>
            <a:ext cx="2478429" cy="1950871"/>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3552444" y="5515992"/>
            <a:ext cx="2474088" cy="2023872"/>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286803" y="0"/>
            <a:ext cx="7449249" cy="9144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679179" y="802511"/>
            <a:ext cx="2671693" cy="7531260"/>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550818" y="3547872"/>
            <a:ext cx="2475738" cy="195072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753907" y="925060"/>
            <a:ext cx="2519717" cy="7290816"/>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550973" y="5510785"/>
            <a:ext cx="2475430" cy="202608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4F265-CA88-4C30-A9AD-02E6A5184734}" type="datetime1">
              <a:rPr lang="en-US" smtClean="0"/>
              <a:pPr/>
              <a:t>6/11/2014</a:t>
            </a:fld>
            <a:endParaRPr lang="en-US" dirty="0"/>
          </a:p>
        </p:txBody>
      </p:sp>
      <p:sp>
        <p:nvSpPr>
          <p:cNvPr id="6" name="Footer Placeholder 5"/>
          <p:cNvSpPr>
            <a:spLocks noGrp="1"/>
          </p:cNvSpPr>
          <p:nvPr>
            <p:ph type="ftr" sz="quarter" idx="11"/>
          </p:nvPr>
        </p:nvSpPr>
        <p:spPr>
          <a:xfrm>
            <a:off x="3481086" y="7633114"/>
            <a:ext cx="2620248" cy="486833"/>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pPr>
              <a:defRPr/>
            </a:pPr>
            <a:fld id="{2424E4AF-B506-42B6-AB95-287674D93D59}"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228600" y="0"/>
            <a:ext cx="7449249" cy="9144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342900" y="444650"/>
            <a:ext cx="6172200" cy="824752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3420932" y="-28681"/>
            <a:ext cx="2759337" cy="932325"/>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82618" y="1370219"/>
            <a:ext cx="5268558" cy="1524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82619" y="3098203"/>
            <a:ext cx="5082988" cy="4678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498041" y="299324"/>
            <a:ext cx="1600200" cy="486833"/>
          </a:xfrm>
          <a:prstGeom prst="rect">
            <a:avLst/>
          </a:prstGeom>
        </p:spPr>
        <p:txBody>
          <a:bodyPr vert="horz" lIns="91440" tIns="45720" rIns="91440" bIns="45720" rtlCol="0" anchor="ctr"/>
          <a:lstStyle>
            <a:lvl1pPr algn="r">
              <a:defRPr sz="1200">
                <a:solidFill>
                  <a:srgbClr val="FEFEFE"/>
                </a:solidFill>
              </a:defRPr>
            </a:lvl1pPr>
          </a:lstStyle>
          <a:p>
            <a:fld id="{3823242C-D747-4ADD-80D8-99421268E3A8}" type="datetime1">
              <a:rPr lang="en-US" smtClean="0"/>
              <a:pPr/>
              <a:t>6/11/2014</a:t>
            </a:fld>
            <a:endParaRPr lang="en-US" dirty="0"/>
          </a:p>
        </p:txBody>
      </p:sp>
      <p:sp>
        <p:nvSpPr>
          <p:cNvPr id="5" name="Footer Placeholder 4"/>
          <p:cNvSpPr>
            <a:spLocks noGrp="1"/>
          </p:cNvSpPr>
          <p:nvPr>
            <p:ph type="ftr" sz="quarter" idx="3"/>
          </p:nvPr>
        </p:nvSpPr>
        <p:spPr>
          <a:xfrm>
            <a:off x="3481086" y="7802881"/>
            <a:ext cx="2626614" cy="486833"/>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3486822" y="299322"/>
            <a:ext cx="999117" cy="486833"/>
          </a:xfrm>
          <a:prstGeom prst="rect">
            <a:avLst/>
          </a:prstGeom>
        </p:spPr>
        <p:txBody>
          <a:bodyPr vert="horz" lIns="91440" tIns="45720" rIns="91440" bIns="45720" rtlCol="0" anchor="ctr"/>
          <a:lstStyle>
            <a:lvl1pPr algn="l">
              <a:defRPr sz="1200">
                <a:solidFill>
                  <a:srgbClr val="FEFEFE"/>
                </a:solidFill>
              </a:defRPr>
            </a:lvl1pPr>
          </a:lstStyle>
          <a:p>
            <a:pPr>
              <a:defRPr/>
            </a:pPr>
            <a:fld id="{7195A985-E6AE-479A-842F-DE817D965490}"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ustainability.ucsc.edu/about/student-staff/green-labs/Waste%20Reduction/Glove%20Recycling%20Program.html" TargetMode="External"/><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4.jpeg"/><Relationship Id="rId4" Type="http://schemas.openxmlformats.org/officeDocument/2006/relationships/diagramQuickStyle" Target="../diagrams/quickStyle1.xm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mailto:hazwaste@ucsc.edu" TargetMode="External"/><Relationship Id="rId2" Type="http://schemas.openxmlformats.org/officeDocument/2006/relationships/hyperlink" Target="http://www.uic.edu/depts/envh/HSS/Documents/Resistance%20Guide%20for%20Kimberly%20Clark%20Nitrile%20Glov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295321136"/>
              </p:ext>
            </p:extLst>
          </p:nvPr>
        </p:nvGraphicFramePr>
        <p:xfrm>
          <a:off x="420989" y="5761654"/>
          <a:ext cx="4831253" cy="2955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482600" y="2286030"/>
            <a:ext cx="5915280" cy="2962490"/>
          </a:xfrm>
          <a:prstGeom prst="rect">
            <a:avLst/>
          </a:prstGeom>
          <a:gradFill flip="none" rotWithShape="1">
            <a:gsLst>
              <a:gs pos="0">
                <a:srgbClr val="DDEBCF"/>
              </a:gs>
              <a:gs pos="69000">
                <a:srgbClr val="9CB86E"/>
              </a:gs>
              <a:gs pos="100000">
                <a:srgbClr val="156B13"/>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u="sng" dirty="0" smtClean="0">
                <a:solidFill>
                  <a:schemeClr val="tx1"/>
                </a:solidFill>
              </a:rPr>
              <a:t>Here’s How </a:t>
            </a:r>
            <a:r>
              <a:rPr lang="en-US" sz="1400" b="1" u="sng" dirty="0">
                <a:solidFill>
                  <a:schemeClr val="tx1"/>
                </a:solidFill>
              </a:rPr>
              <a:t>I</a:t>
            </a:r>
            <a:r>
              <a:rPr lang="en-US" sz="1400" b="1" u="sng" dirty="0" smtClean="0">
                <a:solidFill>
                  <a:schemeClr val="tx1"/>
                </a:solidFill>
              </a:rPr>
              <a:t>t Works</a:t>
            </a:r>
          </a:p>
          <a:p>
            <a:endParaRPr lang="en-US" sz="1400" b="1" u="sng" dirty="0" smtClean="0">
              <a:solidFill>
                <a:schemeClr val="tx1"/>
              </a:solidFill>
            </a:endParaRPr>
          </a:p>
          <a:p>
            <a:pPr marL="342900" indent="-342900">
              <a:buAutoNum type="arabicPeriod"/>
            </a:pPr>
            <a:r>
              <a:rPr lang="en-US" sz="1200" dirty="0" smtClean="0">
                <a:solidFill>
                  <a:schemeClr val="tx1"/>
                </a:solidFill>
              </a:rPr>
              <a:t>Start collecting Kimberly-Clark (KC) nitrile gloves in a 	            container in your lab (plastic liner allowed).</a:t>
            </a:r>
          </a:p>
          <a:p>
            <a:pPr marL="342900" indent="-342900">
              <a:buAutoNum type="arabicPeriod"/>
            </a:pPr>
            <a:r>
              <a:rPr lang="en-US" sz="1200" dirty="0" smtClean="0">
                <a:solidFill>
                  <a:schemeClr val="tx1"/>
                </a:solidFill>
              </a:rPr>
              <a:t>Drop off the gloves at the KC Nitrile Glove Recycling </a:t>
            </a:r>
          </a:p>
          <a:p>
            <a:r>
              <a:rPr lang="en-US" sz="1200" dirty="0" smtClean="0">
                <a:solidFill>
                  <a:schemeClr val="tx1"/>
                </a:solidFill>
              </a:rPr>
              <a:t>        Box in your building:</a:t>
            </a:r>
          </a:p>
          <a:p>
            <a:pPr marL="800100" lvl="1" indent="-342900">
              <a:buFont typeface="Arial" panose="020B0604020202020204" pitchFamily="34" charset="0"/>
              <a:buChar char="•"/>
            </a:pPr>
            <a:r>
              <a:rPr lang="en-US" sz="1200" b="1" dirty="0">
                <a:solidFill>
                  <a:schemeClr val="tx1"/>
                </a:solidFill>
              </a:rPr>
              <a:t>Physical Sciences </a:t>
            </a:r>
            <a:r>
              <a:rPr lang="en-US" sz="1200" b="1" dirty="0" smtClean="0">
                <a:solidFill>
                  <a:schemeClr val="tx1"/>
                </a:solidFill>
              </a:rPr>
              <a:t>Building</a:t>
            </a:r>
            <a:r>
              <a:rPr lang="en-US" sz="1200" dirty="0">
                <a:solidFill>
                  <a:schemeClr val="tx1"/>
                </a:solidFill>
              </a:rPr>
              <a:t> </a:t>
            </a:r>
            <a:r>
              <a:rPr lang="en-US" sz="1200" dirty="0" smtClean="0">
                <a:solidFill>
                  <a:schemeClr val="tx1"/>
                </a:solidFill>
              </a:rPr>
              <a:t>- room </a:t>
            </a:r>
            <a:r>
              <a:rPr lang="en-US" sz="1200" dirty="0">
                <a:solidFill>
                  <a:schemeClr val="tx1"/>
                </a:solidFill>
              </a:rPr>
              <a:t>101</a:t>
            </a:r>
          </a:p>
          <a:p>
            <a:pPr marL="800100" lvl="1" indent="-342900">
              <a:buFont typeface="Arial" panose="020B0604020202020204" pitchFamily="34" charset="0"/>
              <a:buChar char="•"/>
            </a:pPr>
            <a:r>
              <a:rPr lang="en-US" sz="1200" b="1" dirty="0" smtClean="0">
                <a:solidFill>
                  <a:schemeClr val="tx1"/>
                </a:solidFill>
              </a:rPr>
              <a:t>Sinsheimer</a:t>
            </a:r>
            <a:r>
              <a:rPr lang="en-US" sz="1200" dirty="0" smtClean="0">
                <a:solidFill>
                  <a:schemeClr val="tx1"/>
                </a:solidFill>
              </a:rPr>
              <a:t> </a:t>
            </a:r>
            <a:r>
              <a:rPr lang="en-US" sz="1200" smtClean="0">
                <a:solidFill>
                  <a:schemeClr val="tx1"/>
                </a:solidFill>
              </a:rPr>
              <a:t>– room 137 </a:t>
            </a:r>
            <a:endParaRPr lang="en-US" sz="1200" dirty="0">
              <a:solidFill>
                <a:schemeClr val="tx1"/>
              </a:solidFill>
            </a:endParaRPr>
          </a:p>
          <a:p>
            <a:pPr marL="800100" lvl="1" indent="-342900">
              <a:buFont typeface="Arial" panose="020B0604020202020204" pitchFamily="34" charset="0"/>
              <a:buChar char="•"/>
            </a:pPr>
            <a:r>
              <a:rPr lang="en-US" sz="1200" b="1" dirty="0" smtClean="0">
                <a:solidFill>
                  <a:schemeClr val="tx1"/>
                </a:solidFill>
              </a:rPr>
              <a:t>Biomed</a:t>
            </a:r>
            <a:r>
              <a:rPr lang="en-US" sz="1200" dirty="0">
                <a:solidFill>
                  <a:schemeClr val="tx1"/>
                </a:solidFill>
              </a:rPr>
              <a:t> </a:t>
            </a:r>
            <a:r>
              <a:rPr lang="en-US" sz="1200" dirty="0" smtClean="0">
                <a:solidFill>
                  <a:schemeClr val="tx1"/>
                </a:solidFill>
              </a:rPr>
              <a:t>- room </a:t>
            </a:r>
            <a:r>
              <a:rPr lang="en-US" sz="1200" dirty="0">
                <a:solidFill>
                  <a:schemeClr val="tx1"/>
                </a:solidFill>
              </a:rPr>
              <a:t>208</a:t>
            </a:r>
          </a:p>
          <a:p>
            <a:pPr marL="800100" lvl="1" indent="-342900">
              <a:buFont typeface="Arial" panose="020B0604020202020204" pitchFamily="34" charset="0"/>
              <a:buChar char="•"/>
            </a:pPr>
            <a:r>
              <a:rPr lang="en-US" sz="1200" b="1" dirty="0">
                <a:solidFill>
                  <a:schemeClr val="tx1"/>
                </a:solidFill>
              </a:rPr>
              <a:t>Jack Baskin Engineering </a:t>
            </a:r>
            <a:r>
              <a:rPr lang="en-US" sz="1200" b="1" dirty="0" smtClean="0">
                <a:solidFill>
                  <a:schemeClr val="tx1"/>
                </a:solidFill>
              </a:rPr>
              <a:t>Building</a:t>
            </a:r>
            <a:r>
              <a:rPr lang="en-US" sz="1200" dirty="0">
                <a:solidFill>
                  <a:schemeClr val="tx1"/>
                </a:solidFill>
              </a:rPr>
              <a:t> </a:t>
            </a:r>
            <a:r>
              <a:rPr lang="en-US" sz="1200" dirty="0" smtClean="0">
                <a:solidFill>
                  <a:schemeClr val="tx1"/>
                </a:solidFill>
              </a:rPr>
              <a:t>- room </a:t>
            </a:r>
            <a:r>
              <a:rPr lang="en-US" sz="1200" dirty="0">
                <a:solidFill>
                  <a:schemeClr val="tx1"/>
                </a:solidFill>
              </a:rPr>
              <a:t>202</a:t>
            </a:r>
          </a:p>
          <a:p>
            <a:pPr marL="800100" lvl="1" indent="-342900">
              <a:buFont typeface="Arial" panose="020B0604020202020204" pitchFamily="34" charset="0"/>
              <a:buChar char="•"/>
            </a:pPr>
            <a:r>
              <a:rPr lang="en-US" sz="1200" b="1" dirty="0" smtClean="0">
                <a:solidFill>
                  <a:schemeClr val="tx1"/>
                </a:solidFill>
              </a:rPr>
              <a:t>Anthropology</a:t>
            </a:r>
            <a:r>
              <a:rPr lang="en-US" sz="1200" dirty="0">
                <a:solidFill>
                  <a:schemeClr val="tx1"/>
                </a:solidFill>
              </a:rPr>
              <a:t> </a:t>
            </a:r>
            <a:r>
              <a:rPr lang="en-US" sz="1200" dirty="0" smtClean="0">
                <a:solidFill>
                  <a:schemeClr val="tx1"/>
                </a:solidFill>
              </a:rPr>
              <a:t>- SSI 439</a:t>
            </a:r>
            <a:endParaRPr lang="en-US" sz="1200" dirty="0">
              <a:solidFill>
                <a:schemeClr val="tx1"/>
              </a:solidFill>
            </a:endParaRPr>
          </a:p>
          <a:p>
            <a:pPr marL="800100" lvl="1" indent="-342900">
              <a:buFont typeface="Arial" panose="020B0604020202020204" pitchFamily="34" charset="0"/>
              <a:buChar char="•"/>
            </a:pPr>
            <a:r>
              <a:rPr lang="en-US" sz="1200" b="1" dirty="0">
                <a:solidFill>
                  <a:schemeClr val="tx1"/>
                </a:solidFill>
              </a:rPr>
              <a:t>Earth &amp; Marine </a:t>
            </a:r>
            <a:r>
              <a:rPr lang="en-US" sz="1200" b="1" dirty="0" smtClean="0">
                <a:solidFill>
                  <a:schemeClr val="tx1"/>
                </a:solidFill>
              </a:rPr>
              <a:t>Sciences</a:t>
            </a:r>
            <a:r>
              <a:rPr lang="en-US" sz="1200" dirty="0">
                <a:solidFill>
                  <a:schemeClr val="tx1"/>
                </a:solidFill>
              </a:rPr>
              <a:t> -</a:t>
            </a:r>
            <a:r>
              <a:rPr lang="en-US" sz="1200" dirty="0" smtClean="0">
                <a:solidFill>
                  <a:schemeClr val="tx1"/>
                </a:solidFill>
              </a:rPr>
              <a:t> 2nd floor C block by e-waste collection</a:t>
            </a:r>
            <a:endParaRPr lang="en-US" sz="1200" dirty="0">
              <a:solidFill>
                <a:schemeClr val="tx1"/>
              </a:solidFill>
            </a:endParaRPr>
          </a:p>
          <a:p>
            <a:pPr marL="800100" lvl="1" indent="-342900">
              <a:buFont typeface="Arial" panose="020B0604020202020204" pitchFamily="34" charset="0"/>
              <a:buChar char="•"/>
            </a:pPr>
            <a:r>
              <a:rPr lang="en-US" sz="1200" b="1" dirty="0">
                <a:solidFill>
                  <a:schemeClr val="tx1"/>
                </a:solidFill>
              </a:rPr>
              <a:t>Long Marine </a:t>
            </a:r>
            <a:r>
              <a:rPr lang="en-US" sz="1200" b="1" dirty="0" smtClean="0">
                <a:solidFill>
                  <a:schemeClr val="tx1"/>
                </a:solidFill>
              </a:rPr>
              <a:t>Lab</a:t>
            </a:r>
            <a:r>
              <a:rPr lang="en-US" sz="1200" dirty="0">
                <a:solidFill>
                  <a:schemeClr val="tx1"/>
                </a:solidFill>
              </a:rPr>
              <a:t> -</a:t>
            </a:r>
            <a:r>
              <a:rPr lang="en-US" sz="1200" dirty="0" smtClean="0">
                <a:solidFill>
                  <a:schemeClr val="tx1"/>
                </a:solidFill>
              </a:rPr>
              <a:t> in the mail room</a:t>
            </a:r>
          </a:p>
          <a:p>
            <a:pPr marL="800100" lvl="1" indent="-342900">
              <a:buFont typeface="Arial" panose="020B0604020202020204" pitchFamily="34" charset="0"/>
              <a:buChar char="•"/>
            </a:pPr>
            <a:r>
              <a:rPr lang="en-US" sz="1200" b="1" dirty="0" smtClean="0">
                <a:solidFill>
                  <a:schemeClr val="tx1"/>
                </a:solidFill>
              </a:rPr>
              <a:t>2300 Delaware </a:t>
            </a:r>
            <a:r>
              <a:rPr lang="en-US" sz="1200" dirty="0" smtClean="0">
                <a:solidFill>
                  <a:schemeClr val="tx1"/>
                </a:solidFill>
              </a:rPr>
              <a:t>– room C145</a:t>
            </a:r>
          </a:p>
        </p:txBody>
      </p:sp>
      <p:sp>
        <p:nvSpPr>
          <p:cNvPr id="14" name="Rectangle 13"/>
          <p:cNvSpPr/>
          <p:nvPr/>
        </p:nvSpPr>
        <p:spPr>
          <a:xfrm>
            <a:off x="482600" y="5105400"/>
            <a:ext cx="5943600" cy="788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v"/>
            </a:pPr>
            <a:endParaRPr lang="en-US" sz="1300" dirty="0" smtClean="0">
              <a:solidFill>
                <a:schemeClr val="accent6">
                  <a:lumMod val="50000"/>
                </a:schemeClr>
              </a:solidFill>
              <a:latin typeface="Gisha" pitchFamily="34" charset="-79"/>
              <a:cs typeface="Gisha" pitchFamily="34" charset="-79"/>
            </a:endParaRPr>
          </a:p>
        </p:txBody>
      </p:sp>
      <p:sp>
        <p:nvSpPr>
          <p:cNvPr id="4" name="Rectangle 3"/>
          <p:cNvSpPr/>
          <p:nvPr/>
        </p:nvSpPr>
        <p:spPr>
          <a:xfrm>
            <a:off x="1561150" y="4668144"/>
            <a:ext cx="3719667" cy="579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accent3">
                  <a:lumMod val="50000"/>
                </a:schemeClr>
              </a:solidFill>
              <a:latin typeface="Tempus Sans ITC" pitchFamily="82" charset="0"/>
            </a:endParaRPr>
          </a:p>
        </p:txBody>
      </p:sp>
      <p:sp>
        <p:nvSpPr>
          <p:cNvPr id="17" name="Rectangle 16"/>
          <p:cNvSpPr/>
          <p:nvPr/>
        </p:nvSpPr>
        <p:spPr>
          <a:xfrm>
            <a:off x="794467" y="5405259"/>
            <a:ext cx="5319866" cy="3563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smtClean="0">
                <a:solidFill>
                  <a:schemeClr val="tx1"/>
                </a:solidFill>
              </a:rPr>
              <a:t>Recyclable Kimberly-Clark Gloves Accepted </a:t>
            </a:r>
            <a:r>
              <a:rPr lang="en-US" sz="1400" b="1" u="sng" dirty="0">
                <a:solidFill>
                  <a:schemeClr val="tx1"/>
                </a:solidFill>
              </a:rPr>
              <a:t>(</a:t>
            </a:r>
            <a:r>
              <a:rPr lang="en-US" sz="1400" b="1" u="sng" dirty="0" smtClean="0">
                <a:solidFill>
                  <a:schemeClr val="tx1"/>
                </a:solidFill>
              </a:rPr>
              <a:t>CruzBuy)</a:t>
            </a:r>
            <a:endParaRPr lang="en-US" sz="1400" b="1" u="sng" dirty="0">
              <a:solidFill>
                <a:schemeClr val="tx1"/>
              </a:solidFill>
            </a:endParaRPr>
          </a:p>
        </p:txBody>
      </p:sp>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2400" y="285750"/>
            <a:ext cx="2153051" cy="1614788"/>
          </a:xfrm>
          <a:prstGeom prst="rect">
            <a:avLst/>
          </a:prstGeom>
        </p:spPr>
      </p:pic>
      <p:sp>
        <p:nvSpPr>
          <p:cNvPr id="9" name="TextBox 8"/>
          <p:cNvSpPr txBox="1"/>
          <p:nvPr/>
        </p:nvSpPr>
        <p:spPr>
          <a:xfrm>
            <a:off x="2041932" y="1093144"/>
            <a:ext cx="4292600" cy="1077218"/>
          </a:xfrm>
          <a:prstGeom prst="rect">
            <a:avLst/>
          </a:prstGeom>
          <a:noFill/>
        </p:spPr>
        <p:txBody>
          <a:bodyPr wrap="square" rtlCol="0">
            <a:spAutoFit/>
          </a:bodyPr>
          <a:lstStyle/>
          <a:p>
            <a:r>
              <a:rPr lang="en-US" sz="1800" b="1" dirty="0" smtClean="0">
                <a:latin typeface="Aharoni" panose="02010803020104030203" pitchFamily="2" charset="-79"/>
                <a:cs typeface="Aharoni" panose="02010803020104030203" pitchFamily="2" charset="-79"/>
              </a:rPr>
              <a:t>Announcing the </a:t>
            </a:r>
            <a:r>
              <a:rPr lang="en-US" sz="1800" b="1" dirty="0" smtClean="0">
                <a:solidFill>
                  <a:schemeClr val="accent1"/>
                </a:solidFill>
                <a:latin typeface="Aharoni" panose="02010803020104030203" pitchFamily="2" charset="-79"/>
                <a:cs typeface="Aharoni" panose="02010803020104030203" pitchFamily="2" charset="-79"/>
              </a:rPr>
              <a:t>UCSC Green Labs </a:t>
            </a:r>
          </a:p>
          <a:p>
            <a:r>
              <a:rPr lang="en-US" sz="1800" b="1" dirty="0" smtClean="0">
                <a:latin typeface="Aharoni" panose="02010803020104030203" pitchFamily="2" charset="-79"/>
                <a:cs typeface="Aharoni" panose="02010803020104030203" pitchFamily="2" charset="-79"/>
              </a:rPr>
              <a:t>Kimberly-Clark</a:t>
            </a:r>
            <a:r>
              <a:rPr lang="en-US" sz="1800" b="1" i="1" dirty="0" smtClean="0">
                <a:latin typeface="Aharoni" panose="02010803020104030203" pitchFamily="2" charset="-79"/>
                <a:cs typeface="Aharoni" panose="02010803020104030203" pitchFamily="2" charset="-79"/>
              </a:rPr>
              <a:t> </a:t>
            </a:r>
            <a:r>
              <a:rPr lang="en-US" sz="1800" b="1" dirty="0" smtClean="0">
                <a:latin typeface="Aharoni" panose="02010803020104030203" pitchFamily="2" charset="-79"/>
                <a:cs typeface="Aharoni" panose="02010803020104030203" pitchFamily="2" charset="-79"/>
              </a:rPr>
              <a:t>Nitrile Glove Recycling Program</a:t>
            </a:r>
          </a:p>
          <a:p>
            <a:r>
              <a:rPr lang="en-US" sz="1000" b="1" dirty="0" smtClean="0">
                <a:latin typeface="Aharoni" panose="02010803020104030203" pitchFamily="2" charset="-79"/>
                <a:cs typeface="Aharoni" panose="02010803020104030203" pitchFamily="2" charset="-79"/>
                <a:hlinkClick r:id="rId8"/>
              </a:rPr>
              <a:t>Green Labs Glove Recycling Program Website</a:t>
            </a:r>
            <a:endParaRPr lang="en-US" sz="1000" b="1" dirty="0">
              <a:latin typeface="Aharoni" panose="02010803020104030203" pitchFamily="2" charset="-79"/>
              <a:cs typeface="Aharoni" panose="02010803020104030203" pitchFamily="2" charset="-79"/>
            </a:endParaRPr>
          </a:p>
        </p:txBody>
      </p:sp>
      <p:pic>
        <p:nvPicPr>
          <p:cNvPr id="16" name="Picture 15" descr="C:\Users\Owner\Desktop\Gloves.jpg"/>
          <p:cNvPicPr/>
          <p:nvPr/>
        </p:nvPicPr>
        <p:blipFill>
          <a:blip r:embed="rId9">
            <a:extLst>
              <a:ext uri="{28A0092B-C50C-407E-A947-70E740481C1C}">
                <a14:useLocalDpi xmlns:a14="http://schemas.microsoft.com/office/drawing/2010/main" val="0"/>
              </a:ext>
            </a:extLst>
          </a:blip>
          <a:srcRect/>
          <a:stretch>
            <a:fillRect/>
          </a:stretch>
        </p:blipFill>
        <p:spPr bwMode="auto">
          <a:xfrm rot="5400000">
            <a:off x="4730671" y="6506442"/>
            <a:ext cx="2380615" cy="1173958"/>
          </a:xfrm>
          <a:prstGeom prst="rect">
            <a:avLst/>
          </a:prstGeom>
          <a:noFill/>
          <a:ln>
            <a:noFill/>
          </a:ln>
        </p:spPr>
      </p:pic>
      <p:sp>
        <p:nvSpPr>
          <p:cNvPr id="3" name="TextBox 2"/>
          <p:cNvSpPr txBox="1"/>
          <p:nvPr/>
        </p:nvSpPr>
        <p:spPr>
          <a:xfrm>
            <a:off x="3737759" y="32153"/>
            <a:ext cx="2209800" cy="600164"/>
          </a:xfrm>
          <a:prstGeom prst="rect">
            <a:avLst/>
          </a:prstGeom>
          <a:noFill/>
        </p:spPr>
        <p:txBody>
          <a:bodyPr wrap="square" rtlCol="0">
            <a:spAutoFit/>
          </a:bodyPr>
          <a:lstStyle/>
          <a:p>
            <a:pPr>
              <a:lnSpc>
                <a:spcPct val="150000"/>
              </a:lnSpc>
            </a:pPr>
            <a:r>
              <a:rPr lang="en-US" sz="1100" b="1" dirty="0" smtClean="0">
                <a:solidFill>
                  <a:schemeClr val="bg1"/>
                </a:solidFill>
              </a:rPr>
              <a:t>For any questions, contact hazwaste@ucsc.edu</a:t>
            </a:r>
            <a:endParaRPr lang="en-US" sz="1100" b="1" dirty="0">
              <a:solidFill>
                <a:schemeClr val="bg1"/>
              </a:solidFill>
            </a:endParaRPr>
          </a:p>
        </p:txBody>
      </p:sp>
      <p:pic>
        <p:nvPicPr>
          <p:cNvPr id="6" name="Pictur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270185" y="2284258"/>
            <a:ext cx="1125923" cy="17176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6400800" y="0"/>
            <a:ext cx="469900" cy="2743200"/>
          </a:xfrm>
          <a:prstGeom prst="rect">
            <a:avLst/>
          </a:prstGeom>
          <a:solidFill>
            <a:schemeClr val="accent1"/>
          </a:solidFill>
          <a:ln w="9525">
            <a:noFill/>
            <a:miter lim="800000"/>
            <a:headEnd/>
            <a:tailEnd/>
          </a:ln>
        </p:spPr>
        <p:txBody>
          <a:bodyPr wrap="none" lIns="0" tIns="0" rIns="0" bIns="0"/>
          <a:lstStyle/>
          <a:p>
            <a:pPr algn="ctr"/>
            <a:endParaRPr lang="en-US" dirty="0"/>
          </a:p>
        </p:txBody>
      </p:sp>
      <p:sp>
        <p:nvSpPr>
          <p:cNvPr id="12" name="Rectangle 11"/>
          <p:cNvSpPr/>
          <p:nvPr/>
        </p:nvSpPr>
        <p:spPr>
          <a:xfrm>
            <a:off x="376083" y="393405"/>
            <a:ext cx="3228133"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200"/>
              </a:spcAft>
            </a:pPr>
            <a:endParaRPr lang="en-US" sz="1200" dirty="0" smtClean="0">
              <a:solidFill>
                <a:schemeClr val="tx1"/>
              </a:solidFill>
              <a:cs typeface="Gisha" pitchFamily="34" charset="-79"/>
            </a:endParaRPr>
          </a:p>
        </p:txBody>
      </p:sp>
      <p:sp>
        <p:nvSpPr>
          <p:cNvPr id="13" name="Rectangle 12"/>
          <p:cNvSpPr/>
          <p:nvPr/>
        </p:nvSpPr>
        <p:spPr>
          <a:xfrm>
            <a:off x="376083" y="670949"/>
            <a:ext cx="5915222" cy="39499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endParaRPr lang="en-US" sz="1400" b="1" u="sng" dirty="0" smtClean="0">
              <a:solidFill>
                <a:schemeClr val="tx1"/>
              </a:solidFill>
              <a:cs typeface="Gisha" pitchFamily="34" charset="-79"/>
            </a:endParaRPr>
          </a:p>
          <a:p>
            <a:pPr>
              <a:lnSpc>
                <a:spcPct val="200000"/>
              </a:lnSpc>
            </a:pPr>
            <a:endParaRPr lang="en-US" sz="1400" b="1" u="sng" dirty="0" smtClean="0">
              <a:solidFill>
                <a:schemeClr val="tx1"/>
              </a:solidFill>
              <a:cs typeface="Gisha" pitchFamily="34" charset="-79"/>
            </a:endParaRPr>
          </a:p>
        </p:txBody>
      </p:sp>
      <p:sp>
        <p:nvSpPr>
          <p:cNvPr id="2" name="TextBox 1"/>
          <p:cNvSpPr txBox="1"/>
          <p:nvPr/>
        </p:nvSpPr>
        <p:spPr>
          <a:xfrm>
            <a:off x="524974" y="2961246"/>
            <a:ext cx="5722264" cy="6278642"/>
          </a:xfrm>
          <a:prstGeom prst="rect">
            <a:avLst/>
          </a:prstGeom>
          <a:noFill/>
        </p:spPr>
        <p:txBody>
          <a:bodyPr wrap="square" rtlCol="0">
            <a:spAutoFit/>
          </a:bodyPr>
          <a:lstStyle/>
          <a:p>
            <a:endParaRPr lang="en-US" sz="1100" b="1" u="sng" dirty="0"/>
          </a:p>
          <a:p>
            <a:r>
              <a:rPr lang="en-US" sz="1100" b="1" u="sng" dirty="0" smtClean="0"/>
              <a:t>Questions </a:t>
            </a:r>
            <a:r>
              <a:rPr lang="en-US" sz="1100" b="1" u="sng" dirty="0"/>
              <a:t>&amp; </a:t>
            </a:r>
            <a:r>
              <a:rPr lang="en-US" sz="1100" b="1" u="sng" dirty="0" smtClean="0"/>
              <a:t>Answers</a:t>
            </a:r>
          </a:p>
          <a:p>
            <a:endParaRPr lang="en-US" sz="1100" dirty="0"/>
          </a:p>
          <a:p>
            <a:r>
              <a:rPr lang="en-US" sz="1100" b="1" dirty="0"/>
              <a:t>Can only Kimberly Clark gloves be recycled?</a:t>
            </a:r>
            <a:endParaRPr lang="en-US" sz="1100" dirty="0"/>
          </a:p>
          <a:p>
            <a:r>
              <a:rPr lang="en-US" sz="1100" dirty="0"/>
              <a:t>Yes. The gloves are being up-cycled (reused) and sold in the raw materials market for products. </a:t>
            </a:r>
            <a:r>
              <a:rPr lang="en-US" sz="1100" dirty="0" smtClean="0"/>
              <a:t>Raw </a:t>
            </a:r>
            <a:r>
              <a:rPr lang="en-US" sz="1100" dirty="0"/>
              <a:t>materials must come from a known formulation of gloves</a:t>
            </a:r>
            <a:r>
              <a:rPr lang="en-US" sz="1100" dirty="0" smtClean="0"/>
              <a:t>. </a:t>
            </a:r>
            <a:r>
              <a:rPr lang="en-US" sz="1100" dirty="0"/>
              <a:t>Each glove manufacturer has their own proprietary glove formulation, so we cannot accept other brands within the recycling program.</a:t>
            </a:r>
          </a:p>
          <a:p>
            <a:r>
              <a:rPr lang="en-US" sz="1100" b="1" dirty="0"/>
              <a:t> </a:t>
            </a:r>
            <a:endParaRPr lang="en-US" sz="1100" dirty="0"/>
          </a:p>
          <a:p>
            <a:r>
              <a:rPr lang="en-US" sz="1100" b="1" dirty="0"/>
              <a:t>Can you recycle other materials like latex &amp; blended gloves?</a:t>
            </a:r>
            <a:endParaRPr lang="en-US" sz="1100" dirty="0"/>
          </a:p>
          <a:p>
            <a:r>
              <a:rPr lang="en-US" sz="1100" dirty="0"/>
              <a:t>No.  Right now, only nitrile is accepted.</a:t>
            </a:r>
          </a:p>
          <a:p>
            <a:r>
              <a:rPr lang="en-US" sz="1100" b="1" dirty="0"/>
              <a:t> </a:t>
            </a:r>
            <a:endParaRPr lang="en-US" sz="1100" dirty="0"/>
          </a:p>
          <a:p>
            <a:r>
              <a:rPr lang="en-US" sz="1100" b="1" dirty="0"/>
              <a:t>Can chemically contaminated gloves be recycled?</a:t>
            </a:r>
            <a:endParaRPr lang="en-US" sz="1100" dirty="0"/>
          </a:p>
          <a:p>
            <a:r>
              <a:rPr lang="en-US" sz="1100" dirty="0"/>
              <a:t>The program will only recycle the gloves that are destined for the landfill. If you are disposing your gloves any other way (biohazard, hazwaste, etc.), they need to continue to be disposed that way.  The program accepts autoclaved gloves.</a:t>
            </a:r>
          </a:p>
          <a:p>
            <a:r>
              <a:rPr lang="en-US" sz="1100" b="1" dirty="0"/>
              <a:t> </a:t>
            </a:r>
            <a:endParaRPr lang="en-US" sz="1100" dirty="0"/>
          </a:p>
          <a:p>
            <a:r>
              <a:rPr lang="en-US" sz="1100" b="1" dirty="0"/>
              <a:t>Can plastic bag liner be placed in the Glove Recycling Box?</a:t>
            </a:r>
            <a:endParaRPr lang="en-US" sz="1100" dirty="0"/>
          </a:p>
          <a:p>
            <a:r>
              <a:rPr lang="en-US" sz="1100" dirty="0"/>
              <a:t>Yes. Non-latex bag liners can be recycled with all Kimberly Clark nitrile gloves.</a:t>
            </a:r>
          </a:p>
          <a:p>
            <a:r>
              <a:rPr lang="en-US" sz="1100" b="1" dirty="0"/>
              <a:t> </a:t>
            </a:r>
            <a:endParaRPr lang="en-US" sz="1100" dirty="0"/>
          </a:p>
          <a:p>
            <a:r>
              <a:rPr lang="en-US" sz="1100" b="1" dirty="0"/>
              <a:t>Are Kimberly Clark gloves more expensive than other brands?</a:t>
            </a:r>
            <a:endParaRPr lang="en-US" sz="1100" dirty="0"/>
          </a:p>
          <a:p>
            <a:r>
              <a:rPr lang="en-US" sz="1100" dirty="0"/>
              <a:t>Usually not. While Kimberly Clark glove packs might appear more expensive, more gloves are incorporated into each pack. This makes the overall price equal to most other brands</a:t>
            </a:r>
            <a:r>
              <a:rPr lang="en-US" sz="1100" dirty="0" smtClean="0"/>
              <a:t>. Also take note that 12 inch cuffs vary in packaging/price from 9.5 inch cuffs.</a:t>
            </a:r>
            <a:endParaRPr lang="en-US" sz="1100" dirty="0" smtClean="0"/>
          </a:p>
          <a:p>
            <a:endParaRPr lang="en-US" sz="1100" dirty="0"/>
          </a:p>
          <a:p>
            <a:r>
              <a:rPr lang="en-US" sz="1100" b="1" dirty="0" smtClean="0"/>
              <a:t>Where can I get more information about chemical compatibility and Kimberly-Clark gloves?</a:t>
            </a:r>
          </a:p>
          <a:p>
            <a:r>
              <a:rPr lang="en-US" sz="1100" dirty="0" smtClean="0">
                <a:solidFill>
                  <a:schemeClr val="tx1"/>
                </a:solidFill>
              </a:rPr>
              <a:t>The </a:t>
            </a:r>
            <a:r>
              <a:rPr lang="en-US" sz="1100" dirty="0" smtClean="0">
                <a:hlinkClick r:id="rId2"/>
              </a:rPr>
              <a:t>Chemical </a:t>
            </a:r>
            <a:r>
              <a:rPr lang="en-US" sz="1100" dirty="0">
                <a:hlinkClick r:id="rId2"/>
              </a:rPr>
              <a:t>Resistance </a:t>
            </a:r>
            <a:r>
              <a:rPr lang="en-US" sz="1100" dirty="0" smtClean="0">
                <a:hlinkClick r:id="rId2"/>
              </a:rPr>
              <a:t>Guide</a:t>
            </a:r>
            <a:r>
              <a:rPr lang="en-US" sz="1100" dirty="0" smtClean="0"/>
              <a:t> offers the chemical compatibility for the Kimberly-Clark Purple and Sterling Nitrile gloves. The Lavender Nitrile glove does not have any chemical claims but will give better protection than latex gloves.</a:t>
            </a:r>
            <a:endParaRPr lang="en-US" sz="1100" dirty="0"/>
          </a:p>
          <a:p>
            <a:r>
              <a:rPr lang="en-US" sz="1100" b="1" dirty="0"/>
              <a:t> </a:t>
            </a:r>
            <a:endParaRPr lang="en-US" sz="1100" dirty="0"/>
          </a:p>
          <a:p>
            <a:r>
              <a:rPr lang="en-US" sz="1100" b="1" dirty="0"/>
              <a:t>Who do I contact when the cardboard recycling boxes are full?</a:t>
            </a:r>
            <a:r>
              <a:rPr lang="en-US" sz="1100" dirty="0"/>
              <a:t>  </a:t>
            </a:r>
            <a:r>
              <a:rPr lang="en-US" sz="1100" u="sng" dirty="0" smtClean="0">
                <a:hlinkClick r:id="rId3"/>
              </a:rPr>
              <a:t>hazwaste@ucsc.edu</a:t>
            </a:r>
            <a:endParaRPr lang="en-US" sz="1100" u="sng" dirty="0" smtClean="0"/>
          </a:p>
          <a:p>
            <a:endParaRPr lang="en-US" sz="1100" u="sng" dirty="0"/>
          </a:p>
          <a:p>
            <a:endParaRPr lang="en-US" sz="800" u="sng" dirty="0" smtClean="0"/>
          </a:p>
          <a:p>
            <a:endParaRPr lang="en-US" sz="1000" u="sng" dirty="0"/>
          </a:p>
          <a:p>
            <a:pPr algn="ctr"/>
            <a:r>
              <a:rPr lang="en-US" sz="900" dirty="0" smtClean="0"/>
              <a:t>Funding provided by the Sustainability Working Group Funds Award and EH&amp;S.</a:t>
            </a:r>
          </a:p>
          <a:p>
            <a:pPr algn="ctr"/>
            <a:r>
              <a:rPr lang="en-US" sz="900" dirty="0"/>
              <a:t>Last updated </a:t>
            </a:r>
            <a:r>
              <a:rPr lang="en-US" sz="900" dirty="0" smtClean="0"/>
              <a:t>April </a:t>
            </a:r>
            <a:r>
              <a:rPr lang="en-US" sz="900" dirty="0"/>
              <a:t>2014</a:t>
            </a:r>
          </a:p>
        </p:txBody>
      </p:sp>
      <p:sp>
        <p:nvSpPr>
          <p:cNvPr id="8" name="Rectangle 7"/>
          <p:cNvSpPr/>
          <p:nvPr/>
        </p:nvSpPr>
        <p:spPr>
          <a:xfrm>
            <a:off x="557058" y="838200"/>
            <a:ext cx="5915222" cy="39499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endParaRPr lang="en-US" sz="1400" b="1" u="sng" dirty="0" smtClean="0">
              <a:solidFill>
                <a:schemeClr val="tx1"/>
              </a:solidFill>
              <a:cs typeface="Gisha" pitchFamily="34" charset="-79"/>
            </a:endParaRPr>
          </a:p>
          <a:p>
            <a:pPr>
              <a:lnSpc>
                <a:spcPct val="200000"/>
              </a:lnSpc>
            </a:pPr>
            <a:endParaRPr lang="en-US" sz="1400" b="1" u="sng" dirty="0" smtClean="0">
              <a:solidFill>
                <a:schemeClr val="tx1"/>
              </a:solidFill>
              <a:cs typeface="Gisha" pitchFamily="34" charset="-79"/>
            </a:endParaRPr>
          </a:p>
        </p:txBody>
      </p:sp>
      <p:sp>
        <p:nvSpPr>
          <p:cNvPr id="11" name="TextBox 10"/>
          <p:cNvSpPr txBox="1"/>
          <p:nvPr/>
        </p:nvSpPr>
        <p:spPr>
          <a:xfrm>
            <a:off x="501137" y="503698"/>
            <a:ext cx="5722264" cy="2477601"/>
          </a:xfrm>
          <a:prstGeom prst="rect">
            <a:avLst/>
          </a:prstGeom>
          <a:noFill/>
        </p:spPr>
        <p:txBody>
          <a:bodyPr wrap="square" rtlCol="0">
            <a:spAutoFit/>
          </a:bodyPr>
          <a:lstStyle/>
          <a:p>
            <a:r>
              <a:rPr lang="en-US" sz="1100" b="1" u="sng" dirty="0" smtClean="0"/>
              <a:t>Making Your CruzBuy Purchase Easy</a:t>
            </a:r>
          </a:p>
          <a:p>
            <a:endParaRPr lang="en-US" sz="1100" b="1" u="sng" dirty="0"/>
          </a:p>
          <a:p>
            <a:pPr marL="228600" indent="-228600">
              <a:buFont typeface="+mj-lt"/>
              <a:buAutoNum type="arabicPeriod"/>
            </a:pPr>
            <a:r>
              <a:rPr lang="en-US" sz="1100" dirty="0" smtClean="0"/>
              <a:t>Go to your favorites page in CruzBuy.</a:t>
            </a:r>
          </a:p>
          <a:p>
            <a:pPr marL="228600" indent="-228600">
              <a:buFont typeface="+mj-lt"/>
              <a:buAutoNum type="arabicPeriod"/>
            </a:pPr>
            <a:r>
              <a:rPr lang="en-US" sz="1100" dirty="0" smtClean="0"/>
              <a:t>Select new folder (choose either personal or shared) and name it Kimberly Clark Gloves.</a:t>
            </a:r>
          </a:p>
          <a:p>
            <a:pPr marL="228600" indent="-228600">
              <a:buFont typeface="+mj-lt"/>
              <a:buAutoNum type="arabicPeriod"/>
            </a:pPr>
            <a:r>
              <a:rPr lang="en-US" sz="1100" dirty="0" smtClean="0"/>
              <a:t>Then search for your preferred Kimberly Clark nitrile gloves by using the product numbers on previous page.</a:t>
            </a:r>
          </a:p>
          <a:p>
            <a:pPr marL="228600" indent="-228600">
              <a:buFont typeface="+mj-lt"/>
              <a:buAutoNum type="arabicPeriod"/>
            </a:pPr>
            <a:r>
              <a:rPr lang="en-US" sz="1100" dirty="0" smtClean="0"/>
              <a:t>Once preferred glove type is selected, click on the “Go” drop down menu.</a:t>
            </a:r>
          </a:p>
          <a:p>
            <a:pPr marL="228600" indent="-228600">
              <a:buFont typeface="+mj-lt"/>
              <a:buAutoNum type="arabicPeriod"/>
            </a:pPr>
            <a:r>
              <a:rPr lang="en-US" sz="1100" dirty="0" smtClean="0"/>
              <a:t>Under “Go” select “Add to Favorites.”</a:t>
            </a:r>
          </a:p>
          <a:p>
            <a:pPr marL="228600" indent="-228600">
              <a:buFont typeface="+mj-lt"/>
              <a:buAutoNum type="arabicPeriod"/>
            </a:pPr>
            <a:r>
              <a:rPr lang="en-US" sz="1100" dirty="0" smtClean="0"/>
              <a:t>A pop-up will appear. Utilize the steps to (optionally) change the product name and choose the “Kimberly Clark Gloves” folder. Press submit.</a:t>
            </a:r>
          </a:p>
          <a:p>
            <a:pPr marL="228600" indent="-228600">
              <a:buFont typeface="+mj-lt"/>
              <a:buAutoNum type="arabicPeriod"/>
            </a:pPr>
            <a:r>
              <a:rPr lang="en-US" sz="1100" dirty="0" smtClean="0"/>
              <a:t>Congratulations! Your gloves have been saved for easy access in your Favorites page.</a:t>
            </a:r>
            <a:endParaRPr lang="en-US" sz="900" b="1" dirty="0" smtClean="0"/>
          </a:p>
          <a:p>
            <a:endParaRPr lang="en-US" sz="1200" dirty="0" smtClean="0"/>
          </a:p>
        </p:txBody>
      </p:sp>
      <p:sp>
        <p:nvSpPr>
          <p:cNvPr id="3" name="TextBox 2"/>
          <p:cNvSpPr txBox="1"/>
          <p:nvPr/>
        </p:nvSpPr>
        <p:spPr>
          <a:xfrm>
            <a:off x="3565950" y="-70096"/>
            <a:ext cx="2616833" cy="1023357"/>
          </a:xfrm>
          <a:prstGeom prst="rect">
            <a:avLst/>
          </a:prstGeom>
          <a:noFill/>
        </p:spPr>
        <p:txBody>
          <a:bodyPr wrap="square" rtlCol="0">
            <a:spAutoFit/>
          </a:bodyPr>
          <a:lstStyle/>
          <a:p>
            <a:pPr>
              <a:lnSpc>
                <a:spcPct val="150000"/>
              </a:lnSpc>
            </a:pPr>
            <a:r>
              <a:rPr lang="en-US" sz="1100" b="1" dirty="0" smtClean="0">
                <a:solidFill>
                  <a:schemeClr val="bg1"/>
                </a:solidFill>
              </a:rPr>
              <a:t>For </a:t>
            </a:r>
            <a:r>
              <a:rPr lang="en-US" sz="1100" b="1" dirty="0">
                <a:solidFill>
                  <a:schemeClr val="bg1"/>
                </a:solidFill>
              </a:rPr>
              <a:t>assistance setting up your favorites in CruzBuy, contact hazwaste@ucsc.edu</a:t>
            </a:r>
          </a:p>
          <a:p>
            <a:endParaRPr lang="en-US" sz="1100" dirty="0"/>
          </a:p>
        </p:txBody>
      </p:sp>
    </p:spTree>
    <p:extLst>
      <p:ext uri="{BB962C8B-B14F-4D97-AF65-F5344CB8AC3E}">
        <p14:creationId xmlns:p14="http://schemas.microsoft.com/office/powerpoint/2010/main" val="3481484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1012</TotalTime>
  <Pages>0</Pages>
  <Words>318</Words>
  <Characters>0</Characters>
  <Application>Microsoft Office PowerPoint</Application>
  <PresentationFormat>On-screen Show (4:3)</PresentationFormat>
  <Lines>0</Lines>
  <Paragraphs>66</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Aharoni</vt:lpstr>
      <vt:lpstr>Arial</vt:lpstr>
      <vt:lpstr>Century Gothic</vt:lpstr>
      <vt:lpstr>Gill Sans</vt:lpstr>
      <vt:lpstr>Gisha</vt:lpstr>
      <vt:lpstr>Tempus Sans ITC</vt:lpstr>
      <vt:lpstr>Wingdings</vt:lpstr>
      <vt:lpstr>Wingdings 2</vt:lpstr>
      <vt:lpstr>ヒラギノ角ゴ ProN W3</vt:lpstr>
      <vt:lpstr>Austin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Todd Lloyd</dc:creator>
  <cp:lastModifiedBy>Caitlin Jetter</cp:lastModifiedBy>
  <cp:revision>96</cp:revision>
  <dcterms:modified xsi:type="dcterms:W3CDTF">2014-06-11T21:19:33Z</dcterms:modified>
</cp:coreProperties>
</file>